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21386800" cy="30279975"/>
  <p:notesSz cx="6858000" cy="9144000"/>
  <p:defaultTextStyle>
    <a:defPPr>
      <a:defRPr lang="en-US"/>
    </a:defPPr>
    <a:lvl1pPr marL="0" algn="l" defTabSz="295215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76079" algn="l" defTabSz="295215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952158" algn="l" defTabSz="295215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428237" algn="l" defTabSz="295215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904316" algn="l" defTabSz="295215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380395" algn="l" defTabSz="295215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856474" algn="l" defTabSz="295215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332556" algn="l" defTabSz="295215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808635" algn="l" defTabSz="295215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92" autoAdjust="0"/>
  </p:normalViewPr>
  <p:slideViewPr>
    <p:cSldViewPr>
      <p:cViewPr>
        <p:scale>
          <a:sx n="20" d="100"/>
          <a:sy n="20" d="100"/>
        </p:scale>
        <p:origin x="-2064" y="120"/>
      </p:cViewPr>
      <p:guideLst>
        <p:guide orient="horz" pos="9539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87081" y="6055995"/>
            <a:ext cx="19248120" cy="8074660"/>
          </a:xfrm>
        </p:spPr>
        <p:txBody>
          <a:bodyPr vert="horz" lIns="147616" tIns="0" rIns="147616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155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AE4-9AFC-478D-83A4-B9DA5772100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7E3-474D-4394-B6D8-3A519438E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208020" y="1471037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476162" indent="0" algn="ctr">
              <a:buNone/>
            </a:lvl2pPr>
            <a:lvl3pPr marL="2952323" indent="0" algn="ctr">
              <a:buNone/>
            </a:lvl3pPr>
            <a:lvl4pPr marL="4428485" indent="0" algn="ctr">
              <a:buNone/>
            </a:lvl4pPr>
            <a:lvl5pPr marL="5904647" indent="0" algn="ctr">
              <a:buNone/>
            </a:lvl5pPr>
            <a:lvl6pPr marL="7380808" indent="0" algn="ctr">
              <a:buNone/>
            </a:lvl6pPr>
            <a:lvl7pPr marL="8856970" indent="0" algn="ctr">
              <a:buNone/>
            </a:lvl7pPr>
            <a:lvl8pPr marL="10333131" indent="0" algn="ctr">
              <a:buNone/>
            </a:lvl8pPr>
            <a:lvl9pPr marL="1180929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AE4-9AFC-478D-83A4-B9DA5772100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7E3-474D-4394-B6D8-3A519438E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AE4-9AFC-478D-83A4-B9DA5772100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7E3-474D-4394-B6D8-3A519438E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AE4-9AFC-478D-83A4-B9DA5772100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7E3-474D-4394-B6D8-3A519438E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690" y="2691553"/>
            <a:ext cx="16574770" cy="807466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55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2690" y="11072572"/>
            <a:ext cx="16574770" cy="6665798"/>
          </a:xfrm>
        </p:spPr>
        <p:txBody>
          <a:bodyPr anchor="t"/>
          <a:lstStyle>
            <a:lvl1pPr marL="236186" indent="0" algn="l">
              <a:buNone/>
              <a:defRPr sz="6500">
                <a:solidFill>
                  <a:schemeClr val="tx1"/>
                </a:solidFill>
              </a:defRPr>
            </a:lvl1pPr>
            <a:lvl2pPr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AE4-9AFC-478D-83A4-B9DA5772100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35227" y="28331405"/>
            <a:ext cx="1782233" cy="1612128"/>
          </a:xfrm>
        </p:spPr>
        <p:txBody>
          <a:bodyPr/>
          <a:lstStyle/>
          <a:p>
            <a:fld id="{768567E3-474D-4394-B6D8-3A519438E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84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84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AE4-9AFC-478D-83A4-B9DA5772100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7E3-474D-4394-B6D8-3A519438E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0" y="1205591"/>
            <a:ext cx="19248120" cy="50466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48"/>
            <a:ext cx="9449551" cy="3315375"/>
          </a:xfrm>
        </p:spPr>
        <p:txBody>
          <a:bodyPr anchor="ctr"/>
          <a:lstStyle>
            <a:lvl1pPr marL="0" indent="0">
              <a:buNone/>
              <a:defRPr sz="7700" b="0" cap="all" baseline="0">
                <a:solidFill>
                  <a:schemeClr val="tx1"/>
                </a:solidFill>
              </a:defRPr>
            </a:lvl1pPr>
            <a:lvl2pPr>
              <a:buNone/>
              <a:defRPr sz="6500" b="1"/>
            </a:lvl2pPr>
            <a:lvl3pPr>
              <a:buNone/>
              <a:defRPr sz="5800" b="1"/>
            </a:lvl3pPr>
            <a:lvl4pPr>
              <a:buNone/>
              <a:defRPr sz="5200" b="1"/>
            </a:lvl4pPr>
            <a:lvl5pPr>
              <a:buNone/>
              <a:defRPr sz="5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0864198" y="6777948"/>
            <a:ext cx="9453263" cy="3315375"/>
          </a:xfrm>
        </p:spPr>
        <p:txBody>
          <a:bodyPr anchor="ctr"/>
          <a:lstStyle>
            <a:lvl1pPr marL="0" indent="0">
              <a:buNone/>
              <a:defRPr sz="7700" b="0" cap="all" baseline="0">
                <a:solidFill>
                  <a:schemeClr val="tx1"/>
                </a:solidFill>
              </a:defRPr>
            </a:lvl1pPr>
            <a:lvl2pPr>
              <a:buNone/>
              <a:defRPr sz="6500" b="1"/>
            </a:lvl2pPr>
            <a:lvl3pPr>
              <a:buNone/>
              <a:defRPr sz="5800" b="1"/>
            </a:lvl3pPr>
            <a:lvl4pPr>
              <a:buNone/>
              <a:defRPr sz="5200" b="1"/>
            </a:lvl4pPr>
            <a:lvl5pPr>
              <a:buNone/>
              <a:defRPr sz="5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69340" y="10429771"/>
            <a:ext cx="9449551" cy="16618942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10429771"/>
            <a:ext cx="9453263" cy="16618942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AE4-9AFC-478D-83A4-B9DA5772100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7E3-474D-4394-B6D8-3A519438E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AE4-9AFC-478D-83A4-B9DA5772100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7E3-474D-4394-B6D8-3A519438E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AE4-9AFC-478D-83A4-B9DA5772100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7E3-474D-4394-B6D8-3A519438E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71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69341" y="6728886"/>
            <a:ext cx="7036110" cy="20319828"/>
          </a:xfrm>
        </p:spPr>
        <p:txBody>
          <a:bodyPr/>
          <a:lstStyle>
            <a:lvl1pPr marL="0" indent="0">
              <a:buNone/>
              <a:defRPr sz="4500"/>
            </a:lvl1pPr>
            <a:lvl2pPr>
              <a:buNone/>
              <a:defRPr sz="3900"/>
            </a:lvl2pPr>
            <a:lvl3pPr>
              <a:buNone/>
              <a:defRPr sz="3200"/>
            </a:lvl3pPr>
            <a:lvl4pPr>
              <a:buNone/>
              <a:defRPr sz="2900"/>
            </a:lvl4pPr>
            <a:lvl5pPr>
              <a:buNone/>
              <a:defRPr sz="2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8400"/>
            </a:lvl1pPr>
            <a:lvl2pPr>
              <a:defRPr sz="7700"/>
            </a:lvl2pPr>
            <a:lvl3pPr>
              <a:defRPr sz="7100"/>
            </a:lvl3pPr>
            <a:lvl4pPr>
              <a:defRPr sz="6500"/>
            </a:lvl4pPr>
            <a:lvl5pPr>
              <a:defRPr sz="5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AE4-9AFC-478D-83A4-B9DA5772100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7E3-474D-4394-B6D8-3A519438E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360" y="2691553"/>
            <a:ext cx="12832080" cy="2306047"/>
          </a:xfrm>
        </p:spPr>
        <p:txBody>
          <a:bodyPr lIns="147616" rIns="147616" bIns="0" anchor="b">
            <a:sp3d prstMaterial="softEdge"/>
          </a:bodyPr>
          <a:lstStyle>
            <a:lvl1pPr algn="ctr">
              <a:buNone/>
              <a:defRPr sz="6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7360" y="8088678"/>
            <a:ext cx="12832080" cy="17495097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03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7360" y="5151689"/>
            <a:ext cx="12832080" cy="2341651"/>
          </a:xfrm>
        </p:spPr>
        <p:txBody>
          <a:bodyPr lIns="147616" tIns="147616" rIns="147616" anchor="t"/>
          <a:lstStyle>
            <a:lvl1pPr marL="0" indent="0" algn="ctr">
              <a:buNone/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AE4-9AFC-478D-83A4-B9DA5772100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7E3-474D-4394-B6D8-3A519438E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69340" y="7065327"/>
            <a:ext cx="19248120" cy="20792250"/>
          </a:xfrm>
          <a:prstGeom prst="rect">
            <a:avLst/>
          </a:prstGeom>
        </p:spPr>
        <p:txBody>
          <a:bodyPr vert="horz" lIns="295232" tIns="147616" rIns="295232" bIns="14761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069340" y="28331405"/>
            <a:ext cx="4990253" cy="1612128"/>
          </a:xfrm>
          <a:prstGeom prst="rect">
            <a:avLst/>
          </a:prstGeom>
        </p:spPr>
        <p:txBody>
          <a:bodyPr vert="horz" lIns="295232" tIns="147616" rIns="295232" bIns="147616" anchor="b"/>
          <a:lstStyle>
            <a:lvl1pPr algn="l" eaLnBrk="1" latinLnBrk="0" hangingPunct="1">
              <a:defRPr kumimoji="0" sz="3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B69AE4-9AFC-478D-83A4-B9DA5772100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307157" y="28331405"/>
            <a:ext cx="6772487" cy="1612128"/>
          </a:xfrm>
          <a:prstGeom prst="rect">
            <a:avLst/>
          </a:prstGeom>
        </p:spPr>
        <p:txBody>
          <a:bodyPr vert="horz" lIns="295232" tIns="147616" rIns="295232" bIns="147616" anchor="b"/>
          <a:lstStyle>
            <a:lvl1pPr algn="ctr" eaLnBrk="1" latinLnBrk="0" hangingPunct="1">
              <a:defRPr kumimoji="0" sz="3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8535227" y="28331405"/>
            <a:ext cx="1782233" cy="1612128"/>
          </a:xfrm>
          <a:prstGeom prst="rect">
            <a:avLst/>
          </a:prstGeom>
        </p:spPr>
        <p:txBody>
          <a:bodyPr vert="horz" lIns="0" tIns="147616" rIns="0" bIns="147616" anchor="b"/>
          <a:lstStyle>
            <a:lvl1pPr algn="r" eaLnBrk="1" latinLnBrk="0" hangingPunct="1">
              <a:defRPr kumimoji="0" sz="3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8567E3-474D-4394-B6D8-3A519438E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132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71394" indent="-1328545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804707" indent="-91522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660881" indent="-738081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4369438" indent="-590465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4989426" indent="-590465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5697984" indent="-59046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6347495" indent="-59046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6997006" indent="-59046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7646517" indent="-59046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4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360" y="450355"/>
            <a:ext cx="18578064" cy="43204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8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It’s Like Looking in a Mirror</a:t>
            </a:r>
            <a:r>
              <a:rPr lang="sk-SK" sz="8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8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600" b="1" dirty="0" smtClean="0">
                <a:latin typeface="Calibri" pitchFamily="34" charset="0"/>
                <a:cs typeface="Calibri" pitchFamily="34" charset="0"/>
              </a:rPr>
              <a:t>Daniel J. Shaw, Ph.D.</a:t>
            </a:r>
            <a:r>
              <a:rPr lang="en-US" sz="3600" baseline="30000" dirty="0"/>
              <a:t> </a:t>
            </a:r>
            <a:r>
              <a:rPr lang="en-US" sz="3600" baseline="30000" dirty="0" smtClean="0"/>
              <a:t>1,2</a:t>
            </a:r>
            <a:r>
              <a:rPr lang="en-GB" sz="3600" dirty="0"/>
              <a:t> </a:t>
            </a:r>
            <a:r>
              <a:rPr lang="en-GB" sz="3600" b="1" dirty="0" smtClean="0">
                <a:latin typeface="Calibri" pitchFamily="34" charset="0"/>
                <a:cs typeface="Calibri" pitchFamily="34" charset="0"/>
              </a:rPr>
              <a:t>&amp; </a:t>
            </a:r>
            <a:r>
              <a:rPr lang="en-GB" sz="3600" b="1" dirty="0" err="1" smtClean="0">
                <a:latin typeface="Calibri" pitchFamily="34" charset="0"/>
                <a:cs typeface="Calibri" pitchFamily="34" charset="0"/>
              </a:rPr>
              <a:t>Kristína</a:t>
            </a:r>
            <a:r>
              <a:rPr lang="en-GB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dirty="0" err="1" smtClean="0">
                <a:latin typeface="Calibri" pitchFamily="34" charset="0"/>
                <a:cs typeface="Calibri" pitchFamily="34" charset="0"/>
              </a:rPr>
              <a:t>Czekóová</a:t>
            </a:r>
            <a:r>
              <a:rPr lang="en-GB" sz="3600" b="1" dirty="0" smtClean="0">
                <a:latin typeface="Calibri" pitchFamily="34" charset="0"/>
                <a:cs typeface="Calibri" pitchFamily="34" charset="0"/>
              </a:rPr>
              <a:t>, Ph.D.</a:t>
            </a:r>
            <a:r>
              <a:rPr lang="en-US" sz="3600" baseline="30000" dirty="0"/>
              <a:t> 1,2</a:t>
            </a:r>
            <a:r>
              <a:rPr lang="en-GB" sz="3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3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Laboratory for Experimental Research of Religion (LEVYNA), Masaryk University</a:t>
            </a:r>
            <a:b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Central European Institute of Technology (CEITEC), Masaryk University</a:t>
            </a:r>
            <a:r>
              <a:rPr lang="en-GB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1089" y="21185065"/>
            <a:ext cx="15799175" cy="7207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981" y="3690715"/>
            <a:ext cx="7130091" cy="585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408" y="13051755"/>
            <a:ext cx="8504410" cy="56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40" y="27931277"/>
            <a:ext cx="20634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References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Kilner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et al., (2007). </a:t>
            </a:r>
            <a:r>
              <a:rPr lang="en-US" sz="36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Cognitive Process.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8, 159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Heyes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C. (2011) </a:t>
            </a:r>
            <a:r>
              <a:rPr lang="en-US" sz="36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Psychological Bulletin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3 (137), 463</a:t>
            </a:r>
            <a:endParaRPr lang="en-GB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24248" y="9523363"/>
            <a:ext cx="20536215" cy="3456384"/>
          </a:xfrm>
          <a:prstGeom prst="rect">
            <a:avLst/>
          </a:prstGeom>
        </p:spPr>
        <p:txBody>
          <a:bodyPr vert="horz" lIns="295215" tIns="147609" rIns="295215" bIns="147609" numCol="1" rtlCol="0">
            <a:noAutofit/>
          </a:bodyPr>
          <a:lstStyle>
            <a:lvl1pPr marL="1107059" indent="-1107059" algn="l" defTabSz="295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8628" indent="-922549" algn="l" defTabSz="295215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90197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66276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42355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18434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94516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70595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6674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GB" sz="36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Aim: 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investigate whether the putative human mirror neuron system (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pMNS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is a mechanism through which motor synchrony leads to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prosocial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behaviour.</a:t>
            </a:r>
          </a:p>
          <a:p>
            <a:pPr marL="0" lvl="2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GB" sz="36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Methods:</a:t>
            </a:r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Compare automatic imitation (AI; a behavioural index of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pMNS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functioning [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Heyes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2011]) after a period of synchronous or asynchronous motor performance.  To ensure equivalent attention to both stimuli types, participants are required to count dots appearing on the actor’s hand.</a:t>
            </a:r>
          </a:p>
          <a:p>
            <a:pPr marL="0" lvl="2" indent="0" algn="just">
              <a:spcBef>
                <a:spcPts val="0"/>
              </a:spcBef>
              <a:buFont typeface="Arial" pitchFamily="34" charset="0"/>
              <a:buNone/>
            </a:pPr>
            <a:endParaRPr lang="en-US" sz="9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2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(A)Synchrony</a:t>
            </a:r>
            <a:r>
              <a:rPr lang="en-US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en-US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             </a:t>
            </a:r>
            <a:r>
              <a:rPr lang="en-US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Automatic </a:t>
            </a:r>
            <a:r>
              <a:rPr lang="en-US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Imitation</a:t>
            </a:r>
            <a:endParaRPr lang="en-GB" sz="36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endParaRPr lang="en-GB" sz="3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7535" y="13051755"/>
            <a:ext cx="8030881" cy="5607305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612280" y="19028419"/>
            <a:ext cx="20018223" cy="2088232"/>
          </a:xfrm>
          <a:prstGeom prst="rect">
            <a:avLst/>
          </a:prstGeom>
        </p:spPr>
        <p:txBody>
          <a:bodyPr vert="horz" lIns="295215" tIns="147609" rIns="295215" bIns="147609" numCol="1" rtlCol="0">
            <a:noAutofit/>
          </a:bodyPr>
          <a:lstStyle>
            <a:lvl1pPr marL="1107059" indent="-1107059" algn="l" defTabSz="295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8628" indent="-922549" algn="l" defTabSz="295215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90197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66276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42355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18434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94516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70595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6674" indent="-738039" algn="l" defTabSz="2952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GB" sz="36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Preliminary Results</a:t>
            </a:r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Perceived synchrony is greater in the synchrony (2.5) than the asynchrony condition (4.7; t</a:t>
            </a:r>
            <a:r>
              <a:rPr lang="en-GB" sz="3600" baseline="-25000" dirty="0">
                <a:solidFill>
                  <a:schemeClr val="bg1"/>
                </a:solidFill>
              </a:rPr>
              <a:t>(18.2</a:t>
            </a:r>
            <a:r>
              <a:rPr lang="en-GB" sz="3600" baseline="-25000" dirty="0" smtClean="0">
                <a:solidFill>
                  <a:schemeClr val="bg1"/>
                </a:solidFill>
              </a:rPr>
              <a:t>)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=-9.67, p&lt;.001). </a:t>
            </a:r>
            <a:r>
              <a:rPr lang="en-GB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There is no effect of synchrony on measures of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prosociality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but AI seems to be greater </a:t>
            </a:r>
            <a:r>
              <a:rPr lang="en-GB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following asynchronous 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movements (t</a:t>
            </a:r>
            <a:r>
              <a:rPr lang="en-GB" sz="3600" baseline="-25000" dirty="0" smtClean="0">
                <a:solidFill>
                  <a:schemeClr val="bg1"/>
                </a:solidFill>
              </a:rPr>
              <a:t>(24)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=-1.9</a:t>
            </a:r>
            <a:r>
              <a:rPr lang="en-GB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p=.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07). </a:t>
            </a:r>
            <a:endParaRPr lang="en-GB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9741" y="28605483"/>
            <a:ext cx="5615838" cy="954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1627" y="28605483"/>
            <a:ext cx="5540925" cy="954325"/>
          </a:xfrm>
          <a:prstGeom prst="rect">
            <a:avLst/>
          </a:prstGeom>
        </p:spPr>
      </p:pic>
      <p:pic>
        <p:nvPicPr>
          <p:cNvPr id="13" name="Picture 12" descr="Flicker1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781632" y="3978747"/>
            <a:ext cx="7770564" cy="5687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8F19E0FD677F44B63F2FD0B3FE5CB6" ma:contentTypeVersion="16" ma:contentTypeDescription="Vytvoří nový dokument" ma:contentTypeScope="" ma:versionID="b137afe17a2337e51f3b32a7fb3dbf91">
  <xsd:schema xmlns:xsd="http://www.w3.org/2001/XMLSchema" xmlns:xs="http://www.w3.org/2001/XMLSchema" xmlns:p="http://schemas.microsoft.com/office/2006/metadata/properties" xmlns:ns2="9eec8686-ab24-4e66-ae25-c50b6bac359d" xmlns:ns3="459143da-b431-486e-91ab-80c95d0062eb" targetNamespace="http://schemas.microsoft.com/office/2006/metadata/properties" ma:root="true" ma:fieldsID="1a3f913cb9ce85de47eaacc4d93bf870" ns2:_="" ns3:_="">
    <xsd:import namespace="9eec8686-ab24-4e66-ae25-c50b6bac359d"/>
    <xsd:import namespace="459143da-b431-486e-91ab-80c95d0062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c8686-ab24-4e66-ae25-c50b6bac3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43da-b431-486e-91ab-80c95d0062e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c9a3077-625b-4a24-896b-aeab0fc45fab}" ma:internalName="TaxCatchAll" ma:showField="CatchAllData" ma:web="459143da-b431-486e-91ab-80c95d0062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9143da-b431-486e-91ab-80c95d0062eb" xsi:nil="true"/>
    <lcf76f155ced4ddcb4097134ff3c332f xmlns="9eec8686-ab24-4e66-ae25-c50b6bac35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5471EB-A035-4C11-8A72-8F58FE3D2EE0}"/>
</file>

<file path=customXml/itemProps2.xml><?xml version="1.0" encoding="utf-8"?>
<ds:datastoreItem xmlns:ds="http://schemas.openxmlformats.org/officeDocument/2006/customXml" ds:itemID="{87FB5BB4-1BC5-42F1-92E6-E8D8A34134D1}"/>
</file>

<file path=customXml/itemProps3.xml><?xml version="1.0" encoding="utf-8"?>
<ds:datastoreItem xmlns:ds="http://schemas.openxmlformats.org/officeDocument/2006/customXml" ds:itemID="{3B600752-4D3A-4957-9A1C-2DF513AE9AC6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531</TotalTime>
  <Words>168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It’s Like Looking in a Mirror Daniel J. Shaw, Ph.D. 1,2 &amp; Kristína Czekóová, Ph.D. 1,2 1Laboratory for Experimental Research of Religion (LEVYNA), Masaryk University 2Central European Institute of Technology (CEITEC), Masaryk University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Dan</cp:lastModifiedBy>
  <cp:revision>33</cp:revision>
  <dcterms:created xsi:type="dcterms:W3CDTF">2012-10-14T14:31:12Z</dcterms:created>
  <dcterms:modified xsi:type="dcterms:W3CDTF">2012-10-23T13:28:27Z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0x010100548F19E0FD677F44B63F2FD0B3FE5CB6</vt:lpwstr>
  </property>
</Properties>
</file>