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6800" cy="30279975"/>
  <p:notesSz cx="6858000" cy="9144000"/>
  <p:defaultTextStyle>
    <a:defPPr>
      <a:defRPr lang="sk-SK"/>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2" y="4578"/>
      </p:cViewPr>
      <p:guideLst>
        <p:guide orient="horz" pos="9537"/>
        <p:guide pos="673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0"/>
            <a:ext cx="18178780" cy="6490569"/>
          </a:xfrm>
        </p:spPr>
        <p:txBody>
          <a:bodyPr/>
          <a:lstStyle/>
          <a:p>
            <a:r>
              <a:rPr lang="en-US" smtClean="0"/>
              <a:t>Click to edit Master title style</a:t>
            </a:r>
            <a:endParaRPr lang="sk-SK"/>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264736" y="5355072"/>
            <a:ext cx="11254060" cy="114075602"/>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2502553" y="5355072"/>
            <a:ext cx="33405737" cy="114075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0"/>
            <a:ext cx="18178780" cy="6013939"/>
          </a:xfrm>
        </p:spPr>
        <p:txBody>
          <a:bodyPr anchor="t"/>
          <a:lstStyle>
            <a:lvl1pPr algn="l">
              <a:defRPr sz="12900" b="1" cap="all"/>
            </a:lvl1pPr>
          </a:lstStyle>
          <a:p>
            <a:r>
              <a:rPr lang="en-US" smtClean="0"/>
              <a:t>Click to edit Master title style</a:t>
            </a:r>
            <a:endParaRPr lang="sk-SK"/>
          </a:p>
        </p:txBody>
      </p:sp>
      <p:sp>
        <p:nvSpPr>
          <p:cNvPr id="3" name="Text Placeholder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2502554" y="31198189"/>
            <a:ext cx="22329898" cy="88232483"/>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25188899" y="31198189"/>
            <a:ext cx="22329898" cy="88232483"/>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340" y="1212603"/>
            <a:ext cx="19248120" cy="5046663"/>
          </a:xfrm>
        </p:spPr>
        <p:txBody>
          <a:bodyPr/>
          <a:lstStyle>
            <a:lvl1pPr>
              <a:defRPr/>
            </a:lvl1pPr>
          </a:lstStyle>
          <a:p>
            <a:r>
              <a:rPr lang="en-US" smtClean="0"/>
              <a:t>Click to edit Master title style</a:t>
            </a:r>
            <a:endParaRPr lang="sk-SK"/>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smtClean="0"/>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10864198" y="6777950"/>
            <a:ext cx="9453263"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smtClean="0"/>
              <a:t>Click to edit Master text styles</a:t>
            </a:r>
          </a:p>
        </p:txBody>
      </p:sp>
      <p:sp>
        <p:nvSpPr>
          <p:cNvPr id="6" name="Content Placeholder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smtClean="0"/>
              <a:t>Click to edit Master title style</a:t>
            </a:r>
            <a:endParaRPr lang="sk-SK"/>
          </a:p>
        </p:txBody>
      </p:sp>
      <p:sp>
        <p:nvSpPr>
          <p:cNvPr id="3" name="Content Placeholder 2"/>
          <p:cNvSpPr>
            <a:spLocks noGrp="1"/>
          </p:cNvSpPr>
          <p:nvPr>
            <p:ph idx="1"/>
          </p:nvPr>
        </p:nvSpPr>
        <p:spPr>
          <a:xfrm>
            <a:off x="8361645"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smtClean="0"/>
              <a:t>Click to edit Master title style</a:t>
            </a:r>
            <a:endParaRPr lang="sk-SK"/>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sk-SK"/>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A746C-8F40-46B6-B362-2BC50D64399C}" type="datetimeFigureOut">
              <a:rPr lang="sk-SK" smtClean="0"/>
              <a:pPr/>
              <a:t>21. 10. 2012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76CD8C9-3DEE-439E-8545-8C721EFED166}"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en-US" smtClean="0"/>
              <a:t>Click to edit Master title style</a:t>
            </a:r>
            <a:endParaRPr lang="sk-SK"/>
          </a:p>
        </p:txBody>
      </p:sp>
      <p:sp>
        <p:nvSpPr>
          <p:cNvPr id="3" name="Text Placeholder 2"/>
          <p:cNvSpPr>
            <a:spLocks noGrp="1"/>
          </p:cNvSpPr>
          <p:nvPr>
            <p:ph type="body" idx="1"/>
          </p:nvPr>
        </p:nvSpPr>
        <p:spPr>
          <a:xfrm>
            <a:off x="1069340" y="7065330"/>
            <a:ext cx="19248120" cy="19983384"/>
          </a:xfrm>
          <a:prstGeom prst="rect">
            <a:avLst/>
          </a:prstGeom>
        </p:spPr>
        <p:txBody>
          <a:bodyPr vert="horz" lIns="295232" tIns="147616" rIns="295232" bIns="1476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32" tIns="147616" rIns="295232" bIns="147616" rtlCol="0" anchor="ctr"/>
          <a:lstStyle>
            <a:lvl1pPr algn="l">
              <a:defRPr sz="3900">
                <a:solidFill>
                  <a:schemeClr val="tx1">
                    <a:tint val="75000"/>
                  </a:schemeClr>
                </a:solidFill>
              </a:defRPr>
            </a:lvl1pPr>
          </a:lstStyle>
          <a:p>
            <a:fld id="{426A746C-8F40-46B6-B362-2BC50D64399C}" type="datetimeFigureOut">
              <a:rPr lang="sk-SK" smtClean="0"/>
              <a:pPr/>
              <a:t>21. 10. 2012</a:t>
            </a:fld>
            <a:endParaRPr lang="sk-SK"/>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32" tIns="147616" rIns="295232" bIns="147616" rtlCol="0" anchor="ctr"/>
          <a:lstStyle>
            <a:lvl1pPr algn="r">
              <a:defRPr sz="3900">
                <a:solidFill>
                  <a:schemeClr val="tx1">
                    <a:tint val="75000"/>
                  </a:schemeClr>
                </a:solidFill>
              </a:defRPr>
            </a:lvl1pPr>
          </a:lstStyle>
          <a:p>
            <a:fld id="{376CD8C9-3DEE-439E-8545-8C721EFED166}"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sk-SK"/>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304" y="5274891"/>
            <a:ext cx="11881320" cy="4247317"/>
          </a:xfrm>
          <a:prstGeom prst="rect">
            <a:avLst/>
          </a:prstGeom>
          <a:solidFill>
            <a:schemeClr val="tx2">
              <a:lumMod val="75000"/>
            </a:schemeClr>
          </a:solidFill>
          <a:ln>
            <a:solidFill>
              <a:schemeClr val="tx2">
                <a:lumMod val="75000"/>
              </a:schemeClr>
            </a:solidFill>
          </a:ln>
          <a:effectLst>
            <a:outerShdw blurRad="635000" sx="102000" sy="102000" algn="ctr"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3000" b="1" u="sng" dirty="0" smtClean="0">
                <a:solidFill>
                  <a:schemeClr val="bg1"/>
                </a:solidFill>
              </a:rPr>
              <a:t>Background</a:t>
            </a:r>
            <a:endParaRPr lang="sk-SK" sz="3000" u="sng" dirty="0" smtClean="0">
              <a:solidFill>
                <a:schemeClr val="bg1"/>
              </a:solidFill>
            </a:endParaRPr>
          </a:p>
          <a:p>
            <a:pPr algn="just"/>
            <a:r>
              <a:rPr lang="en-US" sz="2000" dirty="0" smtClean="0"/>
              <a:t>This project </a:t>
            </a:r>
            <a:r>
              <a:rPr lang="sk-SK" sz="2000" dirty="0" err="1" smtClean="0"/>
              <a:t>is</a:t>
            </a:r>
            <a:r>
              <a:rPr lang="sk-SK" sz="2000" dirty="0" smtClean="0"/>
              <a:t> </a:t>
            </a:r>
            <a:r>
              <a:rPr lang="en-US" sz="2000" dirty="0" smtClean="0"/>
              <a:t>related to religious practices and rituals, which involve objects and situations, which are in certain occasions considered as disgusting (dead bodies, blood, body products, body envelope violations etc.). The normal response typical for disgust is aversion and avoidance, but opposite to these responses some rituals involve touching, kissing, eating or other forms of contact with these stimuli. It seems that these ritualized behaviors go against human intuitions about possible contagion. This specific type of behavior contradicts the evolutionary adaptive – disease/contagion avoiding – function of disgust.</a:t>
            </a:r>
            <a:endParaRPr lang="sk-SK" sz="2000" dirty="0" smtClean="0"/>
          </a:p>
          <a:p>
            <a:pPr algn="just"/>
            <a:r>
              <a:rPr lang="en-US" sz="2000" dirty="0" smtClean="0"/>
              <a:t>Psychologists suggest that there is a strong and not well understood overlap or interaction between disgust and fear. Disgust elicitors can and often are perceived as threats, and so are highly relevant to fear-triggering. The purpose of this project is based upon this relationship between fear and disgust, to illuminate specific affective state in above mentioned type of rituals. The goal is to explain mechanisms of disgust and fear co-triggering. Such a clarification would enable better interpretations of ritualized behaviors which involve contact with disgusting objects.</a:t>
            </a:r>
            <a:endParaRPr lang="sk-SK" sz="2000" dirty="0" smtClean="0"/>
          </a:p>
        </p:txBody>
      </p:sp>
      <p:sp>
        <p:nvSpPr>
          <p:cNvPr id="6" name="TextBox 5"/>
          <p:cNvSpPr txBox="1"/>
          <p:nvPr/>
        </p:nvSpPr>
        <p:spPr>
          <a:xfrm>
            <a:off x="828304" y="12115651"/>
            <a:ext cx="11881320" cy="2400657"/>
          </a:xfrm>
          <a:prstGeom prst="rect">
            <a:avLst/>
          </a:prstGeom>
          <a:solidFill>
            <a:schemeClr val="tx2">
              <a:lumMod val="75000"/>
            </a:schemeClr>
          </a:solidFill>
          <a:ln>
            <a:solidFill>
              <a:schemeClr val="tx2">
                <a:lumMod val="75000"/>
              </a:schemeClr>
            </a:solidFill>
          </a:ln>
          <a:effectLst>
            <a:outerShdw blurRad="673100" sx="102000" sy="102000" algn="ctr" rotWithShape="0">
              <a:schemeClr val="tx1">
                <a:alpha val="60000"/>
              </a:scheme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3000" b="1" u="sng" dirty="0" smtClean="0"/>
              <a:t>Procedure</a:t>
            </a:r>
            <a:endParaRPr lang="sk-SK" sz="3000" u="sng" dirty="0"/>
          </a:p>
          <a:p>
            <a:pPr algn="just"/>
            <a:r>
              <a:rPr lang="en-US" sz="2000" dirty="0"/>
              <a:t>A sequence of pictures will be presented to participants. The sequence will include four picture categories (1) Ten pictures of disgusting objects, (2) ten pictures of the same disgusting object with human morphological cues (hands and faces), (3) ten neutral pictures, and (4) twenty heterogeneous pictures. An increase of fear related physiological changes is expected in (2) comparing to (1). Specific physiological changes typical for disgust </a:t>
            </a:r>
            <a:r>
              <a:rPr lang="en-US" sz="2000" dirty="0" smtClean="0"/>
              <a:t>a</a:t>
            </a:r>
            <a:r>
              <a:rPr lang="sk-SK" sz="2000" smtClean="0"/>
              <a:t>n</a:t>
            </a:r>
            <a:r>
              <a:rPr lang="en-US" sz="2000" smtClean="0"/>
              <a:t>d </a:t>
            </a:r>
            <a:r>
              <a:rPr lang="en-US" sz="2000" dirty="0"/>
              <a:t>fear represent the dependent variable. The absence/presence of agency in (1) and (2), by means of human morphological cues (e.g. fecal matter – fecal matter held by a human) represent the independent variable. </a:t>
            </a:r>
            <a:endParaRPr lang="sk-SK" sz="2000" dirty="0"/>
          </a:p>
        </p:txBody>
      </p:sp>
      <p:sp>
        <p:nvSpPr>
          <p:cNvPr id="7" name="TextBox 6"/>
          <p:cNvSpPr txBox="1"/>
          <p:nvPr/>
        </p:nvSpPr>
        <p:spPr>
          <a:xfrm>
            <a:off x="756296" y="23924963"/>
            <a:ext cx="19514168" cy="2554545"/>
          </a:xfrm>
          <a:prstGeom prst="rect">
            <a:avLst/>
          </a:prstGeom>
          <a:solidFill>
            <a:schemeClr val="tx2">
              <a:lumMod val="75000"/>
            </a:schemeClr>
          </a:solidFill>
          <a:ln>
            <a:solidFill>
              <a:schemeClr val="tx2">
                <a:lumMod val="75000"/>
              </a:schemeClr>
            </a:solidFill>
          </a:ln>
          <a:effectLst>
            <a:outerShdw blurRad="635000" sx="102000" sy="102000" algn="ctr"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marL="528638" indent="-528638"/>
            <a:r>
              <a:rPr lang="en-US" sz="2000" b="1" dirty="0"/>
              <a:t>References</a:t>
            </a:r>
            <a:endParaRPr lang="sk-SK" sz="2000" dirty="0"/>
          </a:p>
          <a:p>
            <a:pPr marL="528638" indent="-528638"/>
            <a:r>
              <a:rPr lang="en-US" sz="2000" dirty="0"/>
              <a:t>van </a:t>
            </a:r>
            <a:r>
              <a:rPr lang="en-US" sz="2000" dirty="0" err="1"/>
              <a:t>Boxtel</a:t>
            </a:r>
            <a:r>
              <a:rPr lang="en-US" sz="2000" dirty="0"/>
              <a:t>, A. (2010). Facial EMG as a Tool for Inferring Affective States. In A.J. Spink, F. </a:t>
            </a:r>
            <a:r>
              <a:rPr lang="en-US" sz="2000" dirty="0" err="1"/>
              <a:t>Grieco</a:t>
            </a:r>
            <a:r>
              <a:rPr lang="en-US" sz="2000" dirty="0"/>
              <a:t>, O.E. </a:t>
            </a:r>
            <a:r>
              <a:rPr lang="en-US" sz="2000" dirty="0" err="1"/>
              <a:t>Krips</a:t>
            </a:r>
            <a:r>
              <a:rPr lang="en-US" sz="2000" dirty="0"/>
              <a:t>, L.W.S. </a:t>
            </a:r>
            <a:r>
              <a:rPr lang="en-US" sz="2000" dirty="0" err="1"/>
              <a:t>Loijens</a:t>
            </a:r>
            <a:r>
              <a:rPr lang="en-US" sz="2000" dirty="0"/>
              <a:t>, L.P.J.J. </a:t>
            </a:r>
            <a:r>
              <a:rPr lang="en-US" sz="2000" dirty="0" err="1"/>
              <a:t>Noldus</a:t>
            </a:r>
            <a:r>
              <a:rPr lang="en-US" sz="2000" dirty="0"/>
              <a:t>, and P.H. Zimmerman (Eds.)</a:t>
            </a:r>
            <a:r>
              <a:rPr lang="en-US" sz="2000" i="1" dirty="0"/>
              <a:t> Proceedings of Measuring Behavior</a:t>
            </a:r>
            <a:r>
              <a:rPr lang="en-US" sz="2000" dirty="0"/>
              <a:t>,  104 – 108.</a:t>
            </a:r>
            <a:endParaRPr lang="sk-SK" sz="2000" dirty="0"/>
          </a:p>
          <a:p>
            <a:pPr marL="528638" indent="-528638"/>
            <a:r>
              <a:rPr lang="en-US" sz="2000" dirty="0"/>
              <a:t>de </a:t>
            </a:r>
            <a:r>
              <a:rPr lang="en-US" sz="2000" dirty="0" err="1"/>
              <a:t>Jong</a:t>
            </a:r>
            <a:r>
              <a:rPr lang="en-US" sz="2000" dirty="0"/>
              <a:t>, P.J., </a:t>
            </a:r>
            <a:r>
              <a:rPr lang="en-US" sz="2000" dirty="0" err="1"/>
              <a:t>Overveld</a:t>
            </a:r>
            <a:r>
              <a:rPr lang="en-US" sz="2000" dirty="0"/>
              <a:t>, M. &amp; Peters, M.L. (2011). Sympathetic and parasympathetic responses to a core disgust as a function of disgust propensity and disgust sensitivity. </a:t>
            </a:r>
            <a:r>
              <a:rPr lang="en-US" sz="2000" i="1" dirty="0"/>
              <a:t>Biological Psychology</a:t>
            </a:r>
            <a:r>
              <a:rPr lang="en-US" sz="2000" dirty="0"/>
              <a:t> 88, 174–179.</a:t>
            </a:r>
            <a:endParaRPr lang="sk-SK" sz="2000" dirty="0"/>
          </a:p>
          <a:p>
            <a:pPr marL="528638" indent="-528638"/>
            <a:r>
              <a:rPr lang="en-US" sz="2000" dirty="0"/>
              <a:t>Stark, R., Walter, B., </a:t>
            </a:r>
            <a:r>
              <a:rPr lang="en-US" sz="2000" dirty="0" err="1"/>
              <a:t>Schienle</a:t>
            </a:r>
            <a:r>
              <a:rPr lang="en-US" sz="2000" dirty="0"/>
              <a:t>, A., &amp; </a:t>
            </a:r>
            <a:r>
              <a:rPr lang="en-US" sz="2000" dirty="0" err="1"/>
              <a:t>Vaitl</a:t>
            </a:r>
            <a:r>
              <a:rPr lang="en-US" sz="2000" dirty="0"/>
              <a:t>, D. (2005). </a:t>
            </a:r>
            <a:r>
              <a:rPr lang="en-US" sz="2000" dirty="0" err="1"/>
              <a:t>Psychophysiological</a:t>
            </a:r>
            <a:r>
              <a:rPr lang="en-US" sz="2000" dirty="0"/>
              <a:t> Correlates of Disgust and Disgust Sensitivity</a:t>
            </a:r>
            <a:r>
              <a:rPr lang="en-US" sz="2000" i="1" dirty="0"/>
              <a:t>. Journal of Psychophysiology</a:t>
            </a:r>
            <a:r>
              <a:rPr lang="en-US" sz="2000" dirty="0"/>
              <a:t>, </a:t>
            </a:r>
            <a:r>
              <a:rPr lang="en-US" sz="2000" dirty="0" err="1"/>
              <a:t>Vol</a:t>
            </a:r>
            <a:r>
              <a:rPr lang="en-US" sz="2000" dirty="0"/>
              <a:t> 19(1), 50-60.</a:t>
            </a:r>
            <a:endParaRPr lang="sk-SK" sz="2000" dirty="0"/>
          </a:p>
          <a:p>
            <a:pPr marL="528638" indent="-528638"/>
            <a:r>
              <a:rPr lang="en-US" sz="2000" dirty="0" err="1"/>
              <a:t>Vrana</a:t>
            </a:r>
            <a:r>
              <a:rPr lang="en-US" sz="2000" dirty="0"/>
              <a:t>, S.R. (1993). The psychophysiology of disgust: Differentiating negative emotional contexts with facial EMG. </a:t>
            </a:r>
            <a:r>
              <a:rPr lang="en-US" sz="2000" i="1" dirty="0"/>
              <a:t>Psychophysiology</a:t>
            </a:r>
            <a:r>
              <a:rPr lang="en-US" sz="2000" dirty="0"/>
              <a:t>, Vol. 30, Issue 3, 279–286.</a:t>
            </a:r>
            <a:endParaRPr lang="sk-SK" sz="2000" dirty="0"/>
          </a:p>
          <a:p>
            <a:pPr marL="528638" indent="-528638"/>
            <a:r>
              <a:rPr lang="en-US" sz="2000" dirty="0"/>
              <a:t>Woody, S.R. &amp; </a:t>
            </a:r>
            <a:r>
              <a:rPr lang="en-US" sz="2000" dirty="0" err="1"/>
              <a:t>Teachman</a:t>
            </a:r>
            <a:r>
              <a:rPr lang="en-US" sz="2000" dirty="0"/>
              <a:t> B.A. (2000) Intersection of Disgust and Fear: Normative and Pathological Views</a:t>
            </a:r>
            <a:r>
              <a:rPr lang="en-US" sz="2000" i="1" dirty="0"/>
              <a:t>. Clinical psychology: science and practice </a:t>
            </a:r>
            <a:r>
              <a:rPr lang="en-US" sz="2000" dirty="0"/>
              <a:t>7, 291–311</a:t>
            </a:r>
            <a:endParaRPr lang="sk-SK" sz="2000" dirty="0"/>
          </a:p>
        </p:txBody>
      </p:sp>
      <p:sp>
        <p:nvSpPr>
          <p:cNvPr id="8" name="TextBox 7"/>
          <p:cNvSpPr txBox="1"/>
          <p:nvPr/>
        </p:nvSpPr>
        <p:spPr>
          <a:xfrm>
            <a:off x="828304" y="17156211"/>
            <a:ext cx="11881320" cy="2400657"/>
          </a:xfrm>
          <a:prstGeom prst="rect">
            <a:avLst/>
          </a:prstGeom>
          <a:solidFill>
            <a:schemeClr val="tx2">
              <a:lumMod val="75000"/>
            </a:schemeClr>
          </a:solidFill>
          <a:effectLst>
            <a:outerShdw blurRad="635000" sx="102000" sy="102000" algn="ctr"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3000" b="1" u="sng" dirty="0"/>
              <a:t>Online </a:t>
            </a:r>
            <a:r>
              <a:rPr lang="en-US" sz="3000" b="1" u="sng" dirty="0" smtClean="0"/>
              <a:t>survey</a:t>
            </a:r>
            <a:endParaRPr lang="en-US" sz="3000" u="sng" dirty="0" smtClean="0"/>
          </a:p>
          <a:p>
            <a:pPr algn="just"/>
            <a:r>
              <a:rPr lang="en-US" sz="2000" dirty="0" smtClean="0"/>
              <a:t>The </a:t>
            </a:r>
            <a:r>
              <a:rPr lang="en-US" sz="2000" dirty="0"/>
              <a:t>experiment is accompanied by an online survey where a sequence of vignettes, which describe different situations, is presented to participants. There are three variants of each situation, where (1) a disgusting object, (2) an agent, or (3) both are present (e.g. a lift with vomit, a lift with another person, or a lift with a person with vomited </a:t>
            </a:r>
            <a:r>
              <a:rPr lang="en-US" sz="2000" dirty="0" smtClean="0"/>
              <a:t>cloth</a:t>
            </a:r>
            <a:r>
              <a:rPr lang="sk-SK" sz="2000" dirty="0" smtClean="0"/>
              <a:t>e</a:t>
            </a:r>
            <a:r>
              <a:rPr lang="en-US" sz="2000" dirty="0" smtClean="0"/>
              <a:t>s</a:t>
            </a:r>
            <a:r>
              <a:rPr lang="en-US" sz="2000" dirty="0"/>
              <a:t>). Participants should imagine themselves in described situations and mark how they would feel, by using five </a:t>
            </a:r>
            <a:r>
              <a:rPr lang="en-US" sz="2000" dirty="0" err="1"/>
              <a:t>Likert</a:t>
            </a:r>
            <a:r>
              <a:rPr lang="en-US" sz="2000" dirty="0"/>
              <a:t> scales; one for each basic emotion. Following the hypothesis an increase of fear in the disgust &amp; agent </a:t>
            </a:r>
            <a:r>
              <a:rPr lang="en-US" sz="2000" dirty="0" smtClean="0"/>
              <a:t>comparing </a:t>
            </a:r>
            <a:r>
              <a:rPr lang="en-US" sz="2000" dirty="0"/>
              <a:t>to the disgust </a:t>
            </a:r>
            <a:r>
              <a:rPr lang="en-US" sz="2000" dirty="0" smtClean="0"/>
              <a:t>vignettes </a:t>
            </a:r>
            <a:r>
              <a:rPr lang="en-US" sz="2000" dirty="0"/>
              <a:t>is expected</a:t>
            </a:r>
            <a:r>
              <a:rPr lang="en-US" sz="2000" dirty="0" smtClean="0"/>
              <a:t>.</a:t>
            </a:r>
            <a:endParaRPr lang="en-US" sz="2000" dirty="0"/>
          </a:p>
        </p:txBody>
      </p:sp>
      <p:pic>
        <p:nvPicPr>
          <p:cNvPr id="9" name="Picture 8" descr="DSCF9557.JPG"/>
          <p:cNvPicPr>
            <a:picLocks noChangeAspect="1"/>
          </p:cNvPicPr>
          <p:nvPr/>
        </p:nvPicPr>
        <p:blipFill>
          <a:blip r:embed="rId2" cstate="print"/>
          <a:stretch>
            <a:fillRect/>
          </a:stretch>
        </p:blipFill>
        <p:spPr>
          <a:xfrm>
            <a:off x="8677175" y="19820507"/>
            <a:ext cx="3633041" cy="3824396"/>
          </a:xfrm>
          <a:prstGeom prst="rect">
            <a:avLst/>
          </a:prstGeom>
          <a:effectLst>
            <a:outerShdw blurRad="63500" sx="102000" sy="102000" algn="ctr" rotWithShape="0">
              <a:prstClr val="black">
                <a:alpha val="40000"/>
              </a:prstClr>
            </a:outerShdw>
          </a:effectLst>
        </p:spPr>
      </p:pic>
      <p:pic>
        <p:nvPicPr>
          <p:cNvPr id="10" name="Picture 9" descr="Hovno2+.jpg"/>
          <p:cNvPicPr>
            <a:picLocks noChangeAspect="1"/>
          </p:cNvPicPr>
          <p:nvPr/>
        </p:nvPicPr>
        <p:blipFill>
          <a:blip r:embed="rId3" cstate="print"/>
          <a:stretch>
            <a:fillRect/>
          </a:stretch>
        </p:blipFill>
        <p:spPr>
          <a:xfrm>
            <a:off x="4716736" y="19820507"/>
            <a:ext cx="3815712" cy="3815712"/>
          </a:xfrm>
          <a:prstGeom prst="rect">
            <a:avLst/>
          </a:prstGeom>
          <a:effectLst>
            <a:outerShdw blurRad="63500" sx="102000" sy="102000" algn="ctr" rotWithShape="0">
              <a:prstClr val="black">
                <a:alpha val="40000"/>
              </a:prstClr>
            </a:outerShdw>
          </a:effectLst>
        </p:spPr>
      </p:pic>
      <p:pic>
        <p:nvPicPr>
          <p:cNvPr id="11" name="Picture 10" descr="Hovno1+.jpg"/>
          <p:cNvPicPr>
            <a:picLocks noChangeAspect="1"/>
          </p:cNvPicPr>
          <p:nvPr/>
        </p:nvPicPr>
        <p:blipFill>
          <a:blip r:embed="rId4" cstate="print"/>
          <a:stretch>
            <a:fillRect/>
          </a:stretch>
        </p:blipFill>
        <p:spPr>
          <a:xfrm>
            <a:off x="12493600" y="19820507"/>
            <a:ext cx="3815712" cy="3815712"/>
          </a:xfrm>
          <a:prstGeom prst="rect">
            <a:avLst/>
          </a:prstGeom>
          <a:effectLst>
            <a:outerShdw blurRad="63500" sx="102000" sy="102000" algn="ctr" rotWithShape="0">
              <a:prstClr val="black">
                <a:alpha val="40000"/>
              </a:prstClr>
            </a:outerShdw>
          </a:effectLst>
        </p:spPr>
      </p:pic>
      <p:pic>
        <p:nvPicPr>
          <p:cNvPr id="12" name="Picture 11" descr="babyface1.jpg"/>
          <p:cNvPicPr>
            <a:picLocks noChangeAspect="1"/>
          </p:cNvPicPr>
          <p:nvPr/>
        </p:nvPicPr>
        <p:blipFill>
          <a:blip r:embed="rId5" cstate="print"/>
          <a:stretch>
            <a:fillRect/>
          </a:stretch>
        </p:blipFill>
        <p:spPr>
          <a:xfrm>
            <a:off x="16454040" y="19820507"/>
            <a:ext cx="3815712" cy="3815712"/>
          </a:xfrm>
          <a:prstGeom prst="rect">
            <a:avLst/>
          </a:prstGeom>
          <a:effectLst>
            <a:outerShdw blurRad="63500" sx="102000" sy="102000" algn="ctr" rotWithShape="0">
              <a:prstClr val="black">
                <a:alpha val="40000"/>
              </a:prstClr>
            </a:outerShdw>
          </a:effectLst>
        </p:spPr>
      </p:pic>
      <p:pic>
        <p:nvPicPr>
          <p:cNvPr id="13" name="Picture 12" descr="babyface2c.jpg"/>
          <p:cNvPicPr>
            <a:picLocks noChangeAspect="1"/>
          </p:cNvPicPr>
          <p:nvPr/>
        </p:nvPicPr>
        <p:blipFill>
          <a:blip r:embed="rId6" cstate="print"/>
          <a:stretch>
            <a:fillRect/>
          </a:stretch>
        </p:blipFill>
        <p:spPr>
          <a:xfrm>
            <a:off x="756296" y="19819795"/>
            <a:ext cx="3816424" cy="3816424"/>
          </a:xfrm>
          <a:prstGeom prst="rect">
            <a:avLst/>
          </a:prstGeom>
          <a:effectLst>
            <a:outerShdw blurRad="63500" sx="102000" sy="102000" algn="ctr" rotWithShape="0">
              <a:prstClr val="black">
                <a:alpha val="40000"/>
              </a:prstClr>
            </a:outerShdw>
          </a:effectLst>
        </p:spPr>
      </p:pic>
      <p:pic>
        <p:nvPicPr>
          <p:cNvPr id="14" name="Picture 13" descr="Fear1a.jpg"/>
          <p:cNvPicPr>
            <a:picLocks noChangeAspect="1"/>
          </p:cNvPicPr>
          <p:nvPr/>
        </p:nvPicPr>
        <p:blipFill>
          <a:blip r:embed="rId7" cstate="print"/>
          <a:stretch>
            <a:fillRect/>
          </a:stretch>
        </p:blipFill>
        <p:spPr>
          <a:xfrm>
            <a:off x="13141672" y="15500027"/>
            <a:ext cx="7056784" cy="4032448"/>
          </a:xfrm>
          <a:prstGeom prst="rect">
            <a:avLst/>
          </a:prstGeom>
          <a:effectLst>
            <a:outerShdw blurRad="635000" sx="102000" sy="102000" algn="ctr" rotWithShape="0">
              <a:prstClr val="black">
                <a:alpha val="60000"/>
              </a:prstClr>
            </a:outerShdw>
          </a:effectLst>
        </p:spPr>
      </p:pic>
      <p:pic>
        <p:nvPicPr>
          <p:cNvPr id="15" name="Picture 14" descr="Disgust1a.jpg"/>
          <p:cNvPicPr>
            <a:picLocks noChangeAspect="1"/>
          </p:cNvPicPr>
          <p:nvPr/>
        </p:nvPicPr>
        <p:blipFill>
          <a:blip r:embed="rId8" cstate="print"/>
          <a:stretch>
            <a:fillRect/>
          </a:stretch>
        </p:blipFill>
        <p:spPr>
          <a:xfrm>
            <a:off x="13141672" y="11155392"/>
            <a:ext cx="7056784" cy="4056603"/>
          </a:xfrm>
          <a:prstGeom prst="rect">
            <a:avLst/>
          </a:prstGeom>
          <a:effectLst>
            <a:outerShdw blurRad="635000" sx="102000" sy="102000" algn="ctr" rotWithShape="0">
              <a:prstClr val="black">
                <a:alpha val="60000"/>
              </a:prstClr>
            </a:outerShdw>
          </a:effectLst>
        </p:spPr>
      </p:pic>
      <p:sp>
        <p:nvSpPr>
          <p:cNvPr id="16" name="TextBox 15"/>
          <p:cNvSpPr txBox="1"/>
          <p:nvPr/>
        </p:nvSpPr>
        <p:spPr>
          <a:xfrm>
            <a:off x="828304" y="14779947"/>
            <a:ext cx="11881320" cy="2092881"/>
          </a:xfrm>
          <a:prstGeom prst="rect">
            <a:avLst/>
          </a:prstGeom>
          <a:solidFill>
            <a:schemeClr val="tx2">
              <a:lumMod val="75000"/>
            </a:schemeClr>
          </a:solidFill>
          <a:ln>
            <a:solidFill>
              <a:schemeClr val="tx2">
                <a:lumMod val="75000"/>
              </a:schemeClr>
            </a:solidFill>
          </a:ln>
          <a:effectLst>
            <a:outerShdw blurRad="660400" dist="23000" dir="5400000" rotWithShape="0">
              <a:srgbClr val="000000">
                <a:alpha val="86000"/>
              </a:srgb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marL="288925" indent="-288925" algn="just"/>
            <a:r>
              <a:rPr lang="en-US" sz="3000" u="sng" dirty="0" smtClean="0"/>
              <a:t>Measurements</a:t>
            </a:r>
            <a:endParaRPr lang="sk-SK" sz="3000" u="sng" dirty="0"/>
          </a:p>
          <a:p>
            <a:pPr marL="288925" indent="-288925" algn="just"/>
            <a:r>
              <a:rPr lang="en-US" sz="2000" dirty="0"/>
              <a:t>1. The activity of specific face muscles linked distinctively to specific fear and disgust face expression will be measured by using electromyography: </a:t>
            </a:r>
            <a:r>
              <a:rPr lang="en-US" sz="2000" i="1" dirty="0" err="1"/>
              <a:t>frontalis</a:t>
            </a:r>
            <a:r>
              <a:rPr lang="en-US" sz="2000" i="1" dirty="0"/>
              <a:t> </a:t>
            </a:r>
            <a:r>
              <a:rPr lang="en-US" sz="2000" dirty="0"/>
              <a:t>&amp; </a:t>
            </a:r>
            <a:r>
              <a:rPr lang="en-US" sz="2000" i="1" dirty="0" err="1"/>
              <a:t>risorius</a:t>
            </a:r>
            <a:r>
              <a:rPr lang="en-US" sz="2000" i="1" dirty="0"/>
              <a:t> </a:t>
            </a:r>
            <a:r>
              <a:rPr lang="en-US" sz="2000" dirty="0"/>
              <a:t>for fear, and </a:t>
            </a:r>
            <a:r>
              <a:rPr lang="en-US" sz="2000" i="1" dirty="0" err="1"/>
              <a:t>levator</a:t>
            </a:r>
            <a:r>
              <a:rPr lang="en-US" sz="2000" i="1" dirty="0"/>
              <a:t> </a:t>
            </a:r>
            <a:r>
              <a:rPr lang="en-US" sz="2000" i="1" dirty="0" err="1"/>
              <a:t>labii</a:t>
            </a:r>
            <a:r>
              <a:rPr lang="en-US" sz="2000" i="1" dirty="0"/>
              <a:t> </a:t>
            </a:r>
            <a:r>
              <a:rPr lang="en-US" sz="2000" i="1" dirty="0" err="1"/>
              <a:t>superioris</a:t>
            </a:r>
            <a:r>
              <a:rPr lang="en-US" sz="2000" dirty="0"/>
              <a:t> for disgust.</a:t>
            </a:r>
            <a:endParaRPr lang="sk-SK" sz="2000" dirty="0"/>
          </a:p>
          <a:p>
            <a:pPr marL="288925" indent="-288925" algn="just"/>
            <a:r>
              <a:rPr lang="en-US" sz="2000" dirty="0"/>
              <a:t>2. Electrocardiograph measurement of heart rate will be collected. Heat rate increase is typical for fear, and decrease for disgust.</a:t>
            </a:r>
            <a:endParaRPr lang="sk-SK" sz="2000" dirty="0"/>
          </a:p>
          <a:p>
            <a:pPr marL="288925" indent="-288925" algn="just"/>
            <a:r>
              <a:rPr lang="en-US" sz="2000" dirty="0"/>
              <a:t>3. Skin conductance response which positively correlates with fear will be measured</a:t>
            </a:r>
            <a:r>
              <a:rPr lang="en-US" sz="2000" dirty="0" smtClean="0"/>
              <a:t>.</a:t>
            </a:r>
            <a:endParaRPr lang="sk-SK" sz="2000" dirty="0"/>
          </a:p>
        </p:txBody>
      </p:sp>
      <p:sp>
        <p:nvSpPr>
          <p:cNvPr id="18" name="TextBox 17"/>
          <p:cNvSpPr txBox="1"/>
          <p:nvPr/>
        </p:nvSpPr>
        <p:spPr>
          <a:xfrm>
            <a:off x="828304" y="9739387"/>
            <a:ext cx="11881320" cy="2092881"/>
          </a:xfrm>
          <a:prstGeom prst="rect">
            <a:avLst/>
          </a:prstGeom>
          <a:solidFill>
            <a:schemeClr val="tx2">
              <a:lumMod val="75000"/>
            </a:schemeClr>
          </a:solidFill>
          <a:ln>
            <a:solidFill>
              <a:schemeClr val="tx2">
                <a:lumMod val="75000"/>
              </a:schemeClr>
            </a:solidFill>
          </a:ln>
          <a:effectLst>
            <a:outerShdw blurRad="635000" sx="102000" sy="102000" algn="ctr"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3000" b="1" u="sng" dirty="0" smtClean="0"/>
              <a:t>Hypothesis</a:t>
            </a:r>
            <a:endParaRPr lang="en-US" sz="3000" u="sng" dirty="0" smtClean="0"/>
          </a:p>
          <a:p>
            <a:pPr algn="just"/>
            <a:r>
              <a:rPr lang="en-US" sz="2000" dirty="0" smtClean="0"/>
              <a:t>The </a:t>
            </a:r>
            <a:r>
              <a:rPr lang="en-US" sz="2000" dirty="0"/>
              <a:t>assumption is that fear is triggered together with disgust in people cannot avoid the contact, or cannot guarantee the non-contact with disgusting objects. This can be the case at least in two situations: (1) the disgusting object can act towards the subject; (2) or the subject is forced to act towards the disgusting object. At this moment, the project deals with the fist option and the hypothesis is as follows:</a:t>
            </a:r>
            <a:endParaRPr lang="sk-SK" sz="2000" dirty="0"/>
          </a:p>
          <a:p>
            <a:pPr algn="ctr"/>
            <a:r>
              <a:rPr lang="en-US" sz="2000" i="1" dirty="0"/>
              <a:t>When a disgusting object activates agency detection, also fear will be </a:t>
            </a:r>
            <a:r>
              <a:rPr lang="en-US" sz="2000" i="1" dirty="0" smtClean="0"/>
              <a:t>triggered</a:t>
            </a:r>
            <a:r>
              <a:rPr lang="sk-SK" sz="2000" i="1" dirty="0" smtClean="0"/>
              <a:t>.</a:t>
            </a:r>
            <a:endParaRPr lang="sk-SK" sz="2000" i="1" dirty="0"/>
          </a:p>
        </p:txBody>
      </p:sp>
      <p:pic>
        <p:nvPicPr>
          <p:cNvPr id="19" name="Picture 18" descr="1.jpg"/>
          <p:cNvPicPr>
            <a:picLocks noChangeAspect="1"/>
          </p:cNvPicPr>
          <p:nvPr/>
        </p:nvPicPr>
        <p:blipFill>
          <a:blip r:embed="rId9" cstate="print"/>
          <a:stretch>
            <a:fillRect/>
          </a:stretch>
        </p:blipFill>
        <p:spPr>
          <a:xfrm>
            <a:off x="13141672" y="5274891"/>
            <a:ext cx="6984776" cy="5544616"/>
          </a:xfrm>
          <a:prstGeom prst="rect">
            <a:avLst/>
          </a:prstGeom>
          <a:effectLst>
            <a:outerShdw blurRad="622300" sx="102000" sy="102000" algn="ctr" rotWithShape="0">
              <a:prstClr val="black">
                <a:alpha val="66000"/>
              </a:prst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48F19E0FD677F44B63F2FD0B3FE5CB6" ma:contentTypeVersion="16" ma:contentTypeDescription="Vytvoří nový dokument" ma:contentTypeScope="" ma:versionID="b137afe17a2337e51f3b32a7fb3dbf91">
  <xsd:schema xmlns:xsd="http://www.w3.org/2001/XMLSchema" xmlns:xs="http://www.w3.org/2001/XMLSchema" xmlns:p="http://schemas.microsoft.com/office/2006/metadata/properties" xmlns:ns2="9eec8686-ab24-4e66-ae25-c50b6bac359d" xmlns:ns3="459143da-b431-486e-91ab-80c95d0062eb" targetNamespace="http://schemas.microsoft.com/office/2006/metadata/properties" ma:root="true" ma:fieldsID="1a3f913cb9ce85de47eaacc4d93bf870" ns2:_="" ns3:_="">
    <xsd:import namespace="9eec8686-ab24-4e66-ae25-c50b6bac359d"/>
    <xsd:import namespace="459143da-b431-486e-91ab-80c95d0062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c8686-ab24-4e66-ae25-c50b6bac3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Značky obrázků" ma:readOnly="false" ma:fieldId="{5cf76f15-5ced-4ddc-b409-7134ff3c332f}" ma:taxonomyMulti="true" ma:sspId="05144c32-5194-445f-8fa8-b47f4d440b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9143da-b431-486e-91ab-80c95d0062e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c9a3077-625b-4a24-896b-aeab0fc45fab}" ma:internalName="TaxCatchAll" ma:showField="CatchAllData" ma:web="459143da-b431-486e-91ab-80c95d0062e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59143da-b431-486e-91ab-80c95d0062eb" xsi:nil="true"/>
    <lcf76f155ced4ddcb4097134ff3c332f xmlns="9eec8686-ab24-4e66-ae25-c50b6bac35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1B7FCB-381D-49E0-B740-CA1EA763B2DA}"/>
</file>

<file path=customXml/itemProps2.xml><?xml version="1.0" encoding="utf-8"?>
<ds:datastoreItem xmlns:ds="http://schemas.openxmlformats.org/officeDocument/2006/customXml" ds:itemID="{9A6130B7-0EA2-4DE2-9CC6-B81BE40D7561}"/>
</file>

<file path=customXml/itemProps3.xml><?xml version="1.0" encoding="utf-8"?>
<ds:datastoreItem xmlns:ds="http://schemas.openxmlformats.org/officeDocument/2006/customXml" ds:itemID="{756E484B-C71E-4629-930B-665488EDDAC1}"/>
</file>

<file path=docProps/app.xml><?xml version="1.0" encoding="utf-8"?>
<Properties xmlns="http://schemas.openxmlformats.org/officeDocument/2006/extended-properties" xmlns:vt="http://schemas.openxmlformats.org/officeDocument/2006/docPropsVTypes">
  <TotalTime>854</TotalTime>
  <Words>822</Words>
  <Application>Microsoft Office PowerPoint</Application>
  <PresentationFormat>Custom</PresentationFormat>
  <Paragraphs>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Vladimir</dc:creator>
  <cp:lastModifiedBy>Vladimir</cp:lastModifiedBy>
  <cp:revision>6</cp:revision>
  <dcterms:created xsi:type="dcterms:W3CDTF">2012-10-19T06:18:45Z</dcterms:created>
  <dcterms:modified xsi:type="dcterms:W3CDTF">2012-10-21T20:28:23Z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0x010100548F19E0FD677F44B63F2FD0B3FE5CB6</vt:lpwstr>
  </property>
</Properties>
</file>