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0267275" cy="42794238"/>
  <p:notesSz cx="6858000" cy="9144000"/>
  <p:defaultTextStyle>
    <a:defPPr>
      <a:defRPr lang="en-US"/>
    </a:defPPr>
    <a:lvl1pPr marL="0" algn="l" defTabSz="4174876" rtl="0" eaLnBrk="1" latinLnBrk="0" hangingPunct="1">
      <a:defRPr sz="8200" kern="1200">
        <a:solidFill>
          <a:schemeClr val="tx1"/>
        </a:solidFill>
        <a:latin typeface="+mn-lt"/>
        <a:ea typeface="+mn-ea"/>
        <a:cs typeface="+mn-cs"/>
      </a:defRPr>
    </a:lvl1pPr>
    <a:lvl2pPr marL="2087438" algn="l" defTabSz="4174876" rtl="0" eaLnBrk="1" latinLnBrk="0" hangingPunct="1">
      <a:defRPr sz="8200" kern="1200">
        <a:solidFill>
          <a:schemeClr val="tx1"/>
        </a:solidFill>
        <a:latin typeface="+mn-lt"/>
        <a:ea typeface="+mn-ea"/>
        <a:cs typeface="+mn-cs"/>
      </a:defRPr>
    </a:lvl2pPr>
    <a:lvl3pPr marL="4174876" algn="l" defTabSz="4174876" rtl="0" eaLnBrk="1" latinLnBrk="0" hangingPunct="1">
      <a:defRPr sz="8200" kern="1200">
        <a:solidFill>
          <a:schemeClr val="tx1"/>
        </a:solidFill>
        <a:latin typeface="+mn-lt"/>
        <a:ea typeface="+mn-ea"/>
        <a:cs typeface="+mn-cs"/>
      </a:defRPr>
    </a:lvl3pPr>
    <a:lvl4pPr marL="6262314" algn="l" defTabSz="4174876" rtl="0" eaLnBrk="1" latinLnBrk="0" hangingPunct="1">
      <a:defRPr sz="8200" kern="1200">
        <a:solidFill>
          <a:schemeClr val="tx1"/>
        </a:solidFill>
        <a:latin typeface="+mn-lt"/>
        <a:ea typeface="+mn-ea"/>
        <a:cs typeface="+mn-cs"/>
      </a:defRPr>
    </a:lvl4pPr>
    <a:lvl5pPr marL="8349752" algn="l" defTabSz="4174876" rtl="0" eaLnBrk="1" latinLnBrk="0" hangingPunct="1">
      <a:defRPr sz="8200" kern="1200">
        <a:solidFill>
          <a:schemeClr val="tx1"/>
        </a:solidFill>
        <a:latin typeface="+mn-lt"/>
        <a:ea typeface="+mn-ea"/>
        <a:cs typeface="+mn-cs"/>
      </a:defRPr>
    </a:lvl5pPr>
    <a:lvl6pPr marL="10437190" algn="l" defTabSz="4174876" rtl="0" eaLnBrk="1" latinLnBrk="0" hangingPunct="1">
      <a:defRPr sz="8200" kern="1200">
        <a:solidFill>
          <a:schemeClr val="tx1"/>
        </a:solidFill>
        <a:latin typeface="+mn-lt"/>
        <a:ea typeface="+mn-ea"/>
        <a:cs typeface="+mn-cs"/>
      </a:defRPr>
    </a:lvl6pPr>
    <a:lvl7pPr marL="12524628" algn="l" defTabSz="4174876" rtl="0" eaLnBrk="1" latinLnBrk="0" hangingPunct="1">
      <a:defRPr sz="8200" kern="1200">
        <a:solidFill>
          <a:schemeClr val="tx1"/>
        </a:solidFill>
        <a:latin typeface="+mn-lt"/>
        <a:ea typeface="+mn-ea"/>
        <a:cs typeface="+mn-cs"/>
      </a:defRPr>
    </a:lvl7pPr>
    <a:lvl8pPr marL="14612066" algn="l" defTabSz="4174876" rtl="0" eaLnBrk="1" latinLnBrk="0" hangingPunct="1">
      <a:defRPr sz="8200" kern="1200">
        <a:solidFill>
          <a:schemeClr val="tx1"/>
        </a:solidFill>
        <a:latin typeface="+mn-lt"/>
        <a:ea typeface="+mn-ea"/>
        <a:cs typeface="+mn-cs"/>
      </a:defRPr>
    </a:lvl8pPr>
    <a:lvl9pPr marL="16699504" algn="l" defTabSz="4174876"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FF"/>
    <a:srgbClr val="FFFF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p:scale>
          <a:sx n="35" d="100"/>
          <a:sy n="35" d="100"/>
        </p:scale>
        <p:origin x="-660" y="6240"/>
      </p:cViewPr>
      <p:guideLst>
        <p:guide orient="horz" pos="13479"/>
        <p:guide pos="953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046" y="13293954"/>
            <a:ext cx="25727184" cy="9173024"/>
          </a:xfrm>
        </p:spPr>
        <p:txBody>
          <a:bodyPr/>
          <a:lstStyle/>
          <a:p>
            <a:r>
              <a:rPr lang="en-US" smtClean="0"/>
              <a:t>Click to edit Master title style</a:t>
            </a:r>
            <a:endParaRPr lang="en-US"/>
          </a:p>
        </p:txBody>
      </p:sp>
      <p:sp>
        <p:nvSpPr>
          <p:cNvPr id="3" name="Subtitle 2"/>
          <p:cNvSpPr>
            <a:spLocks noGrp="1"/>
          </p:cNvSpPr>
          <p:nvPr>
            <p:ph type="subTitle" idx="1"/>
          </p:nvPr>
        </p:nvSpPr>
        <p:spPr>
          <a:xfrm>
            <a:off x="4540091" y="24250068"/>
            <a:ext cx="21187093" cy="10936305"/>
          </a:xfrm>
        </p:spPr>
        <p:txBody>
          <a:bodyPr/>
          <a:lstStyle>
            <a:lvl1pPr marL="0" indent="0" algn="ctr">
              <a:buNone/>
              <a:defRPr>
                <a:solidFill>
                  <a:schemeClr val="tx1">
                    <a:tint val="75000"/>
                  </a:schemeClr>
                </a:solidFill>
              </a:defRPr>
            </a:lvl1pPr>
            <a:lvl2pPr marL="2087438" indent="0" algn="ctr">
              <a:buNone/>
              <a:defRPr>
                <a:solidFill>
                  <a:schemeClr val="tx1">
                    <a:tint val="75000"/>
                  </a:schemeClr>
                </a:solidFill>
              </a:defRPr>
            </a:lvl2pPr>
            <a:lvl3pPr marL="4174876" indent="0" algn="ctr">
              <a:buNone/>
              <a:defRPr>
                <a:solidFill>
                  <a:schemeClr val="tx1">
                    <a:tint val="75000"/>
                  </a:schemeClr>
                </a:solidFill>
              </a:defRPr>
            </a:lvl3pPr>
            <a:lvl4pPr marL="6262314" indent="0" algn="ctr">
              <a:buNone/>
              <a:defRPr>
                <a:solidFill>
                  <a:schemeClr val="tx1">
                    <a:tint val="75000"/>
                  </a:schemeClr>
                </a:solidFill>
              </a:defRPr>
            </a:lvl4pPr>
            <a:lvl5pPr marL="8349752" indent="0" algn="ctr">
              <a:buNone/>
              <a:defRPr>
                <a:solidFill>
                  <a:schemeClr val="tx1">
                    <a:tint val="75000"/>
                  </a:schemeClr>
                </a:solidFill>
              </a:defRPr>
            </a:lvl5pPr>
            <a:lvl6pPr marL="10437190" indent="0" algn="ctr">
              <a:buNone/>
              <a:defRPr>
                <a:solidFill>
                  <a:schemeClr val="tx1">
                    <a:tint val="75000"/>
                  </a:schemeClr>
                </a:solidFill>
              </a:defRPr>
            </a:lvl6pPr>
            <a:lvl7pPr marL="12524628" indent="0" algn="ctr">
              <a:buNone/>
              <a:defRPr>
                <a:solidFill>
                  <a:schemeClr val="tx1">
                    <a:tint val="75000"/>
                  </a:schemeClr>
                </a:solidFill>
              </a:defRPr>
            </a:lvl7pPr>
            <a:lvl8pPr marL="14612066" indent="0" algn="ctr">
              <a:buNone/>
              <a:defRPr>
                <a:solidFill>
                  <a:schemeClr val="tx1">
                    <a:tint val="75000"/>
                  </a:schemeClr>
                </a:solidFill>
              </a:defRPr>
            </a:lvl8pPr>
            <a:lvl9pPr marL="1669950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143411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334485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43774" y="1713757"/>
            <a:ext cx="6810137" cy="3651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13364" y="1713757"/>
            <a:ext cx="19925956" cy="3651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52485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175945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0906" y="27499264"/>
            <a:ext cx="25727184" cy="8499411"/>
          </a:xfrm>
        </p:spPr>
        <p:txBody>
          <a:bodyPr anchor="t"/>
          <a:lstStyle>
            <a:lvl1pPr algn="l">
              <a:defRPr sz="18300" b="1" cap="all"/>
            </a:lvl1pPr>
          </a:lstStyle>
          <a:p>
            <a:r>
              <a:rPr lang="en-US" smtClean="0"/>
              <a:t>Click to edit Master title style</a:t>
            </a:r>
            <a:endParaRPr lang="en-US"/>
          </a:p>
        </p:txBody>
      </p:sp>
      <p:sp>
        <p:nvSpPr>
          <p:cNvPr id="3" name="Text Placeholder 2"/>
          <p:cNvSpPr>
            <a:spLocks noGrp="1"/>
          </p:cNvSpPr>
          <p:nvPr>
            <p:ph type="body" idx="1"/>
          </p:nvPr>
        </p:nvSpPr>
        <p:spPr>
          <a:xfrm>
            <a:off x="2390906" y="18138027"/>
            <a:ext cx="25727184" cy="9361236"/>
          </a:xfrm>
        </p:spPr>
        <p:txBody>
          <a:bodyPr anchor="b"/>
          <a:lstStyle>
            <a:lvl1pPr marL="0" indent="0">
              <a:buNone/>
              <a:defRPr sz="9100">
                <a:solidFill>
                  <a:schemeClr val="tx1">
                    <a:tint val="75000"/>
                  </a:schemeClr>
                </a:solidFill>
              </a:defRPr>
            </a:lvl1pPr>
            <a:lvl2pPr marL="2087438" indent="0">
              <a:buNone/>
              <a:defRPr sz="8200">
                <a:solidFill>
                  <a:schemeClr val="tx1">
                    <a:tint val="75000"/>
                  </a:schemeClr>
                </a:solidFill>
              </a:defRPr>
            </a:lvl2pPr>
            <a:lvl3pPr marL="4174876" indent="0">
              <a:buNone/>
              <a:defRPr sz="7300">
                <a:solidFill>
                  <a:schemeClr val="tx1">
                    <a:tint val="75000"/>
                  </a:schemeClr>
                </a:solidFill>
              </a:defRPr>
            </a:lvl3pPr>
            <a:lvl4pPr marL="6262314" indent="0">
              <a:buNone/>
              <a:defRPr sz="6400">
                <a:solidFill>
                  <a:schemeClr val="tx1">
                    <a:tint val="75000"/>
                  </a:schemeClr>
                </a:solidFill>
              </a:defRPr>
            </a:lvl4pPr>
            <a:lvl5pPr marL="8349752" indent="0">
              <a:buNone/>
              <a:defRPr sz="6400">
                <a:solidFill>
                  <a:schemeClr val="tx1">
                    <a:tint val="75000"/>
                  </a:schemeClr>
                </a:solidFill>
              </a:defRPr>
            </a:lvl5pPr>
            <a:lvl6pPr marL="10437190" indent="0">
              <a:buNone/>
              <a:defRPr sz="6400">
                <a:solidFill>
                  <a:schemeClr val="tx1">
                    <a:tint val="75000"/>
                  </a:schemeClr>
                </a:solidFill>
              </a:defRPr>
            </a:lvl6pPr>
            <a:lvl7pPr marL="12524628" indent="0">
              <a:buNone/>
              <a:defRPr sz="6400">
                <a:solidFill>
                  <a:schemeClr val="tx1">
                    <a:tint val="75000"/>
                  </a:schemeClr>
                </a:solidFill>
              </a:defRPr>
            </a:lvl7pPr>
            <a:lvl8pPr marL="14612066" indent="0">
              <a:buNone/>
              <a:defRPr sz="6400">
                <a:solidFill>
                  <a:schemeClr val="tx1">
                    <a:tint val="75000"/>
                  </a:schemeClr>
                </a:solidFill>
              </a:defRPr>
            </a:lvl8pPr>
            <a:lvl9pPr marL="16699504"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1066631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13364" y="9985325"/>
            <a:ext cx="13368046" cy="2824221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385865" y="9985325"/>
            <a:ext cx="13368046" cy="2824221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272669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13364" y="9579176"/>
            <a:ext cx="13373303" cy="3992145"/>
          </a:xfrm>
        </p:spPr>
        <p:txBody>
          <a:bodyPr anchor="b"/>
          <a:lstStyle>
            <a:lvl1pPr marL="0" indent="0">
              <a:buNone/>
              <a:defRPr sz="11000" b="1"/>
            </a:lvl1pPr>
            <a:lvl2pPr marL="2087438" indent="0">
              <a:buNone/>
              <a:defRPr sz="9100" b="1"/>
            </a:lvl2pPr>
            <a:lvl3pPr marL="4174876" indent="0">
              <a:buNone/>
              <a:defRPr sz="8200" b="1"/>
            </a:lvl3pPr>
            <a:lvl4pPr marL="6262314" indent="0">
              <a:buNone/>
              <a:defRPr sz="7300" b="1"/>
            </a:lvl4pPr>
            <a:lvl5pPr marL="8349752" indent="0">
              <a:buNone/>
              <a:defRPr sz="7300" b="1"/>
            </a:lvl5pPr>
            <a:lvl6pPr marL="10437190" indent="0">
              <a:buNone/>
              <a:defRPr sz="7300" b="1"/>
            </a:lvl6pPr>
            <a:lvl7pPr marL="12524628" indent="0">
              <a:buNone/>
              <a:defRPr sz="7300" b="1"/>
            </a:lvl7pPr>
            <a:lvl8pPr marL="14612066" indent="0">
              <a:buNone/>
              <a:defRPr sz="7300" b="1"/>
            </a:lvl8pPr>
            <a:lvl9pPr marL="16699504"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364" y="13571321"/>
            <a:ext cx="13373303" cy="24656220"/>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375357" y="9579176"/>
            <a:ext cx="13378556" cy="3992145"/>
          </a:xfrm>
        </p:spPr>
        <p:txBody>
          <a:bodyPr anchor="b"/>
          <a:lstStyle>
            <a:lvl1pPr marL="0" indent="0">
              <a:buNone/>
              <a:defRPr sz="11000" b="1"/>
            </a:lvl1pPr>
            <a:lvl2pPr marL="2087438" indent="0">
              <a:buNone/>
              <a:defRPr sz="9100" b="1"/>
            </a:lvl2pPr>
            <a:lvl3pPr marL="4174876" indent="0">
              <a:buNone/>
              <a:defRPr sz="8200" b="1"/>
            </a:lvl3pPr>
            <a:lvl4pPr marL="6262314" indent="0">
              <a:buNone/>
              <a:defRPr sz="7300" b="1"/>
            </a:lvl4pPr>
            <a:lvl5pPr marL="8349752" indent="0">
              <a:buNone/>
              <a:defRPr sz="7300" b="1"/>
            </a:lvl5pPr>
            <a:lvl6pPr marL="10437190" indent="0">
              <a:buNone/>
              <a:defRPr sz="7300" b="1"/>
            </a:lvl6pPr>
            <a:lvl7pPr marL="12524628" indent="0">
              <a:buNone/>
              <a:defRPr sz="7300" b="1"/>
            </a:lvl7pPr>
            <a:lvl8pPr marL="14612066" indent="0">
              <a:buNone/>
              <a:defRPr sz="7300" b="1"/>
            </a:lvl8pPr>
            <a:lvl9pPr marL="16699504"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75357" y="13571321"/>
            <a:ext cx="13378556" cy="24656220"/>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3942720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263808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3629622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365" y="1703845"/>
            <a:ext cx="9957725" cy="7251246"/>
          </a:xfrm>
        </p:spPr>
        <p:txBody>
          <a:bodyPr anchor="b"/>
          <a:lstStyle>
            <a:lvl1pPr algn="l">
              <a:defRPr sz="9100" b="1"/>
            </a:lvl1pPr>
          </a:lstStyle>
          <a:p>
            <a:r>
              <a:rPr lang="en-US" smtClean="0"/>
              <a:t>Click to edit Master title style</a:t>
            </a:r>
            <a:endParaRPr lang="en-US"/>
          </a:p>
        </p:txBody>
      </p:sp>
      <p:sp>
        <p:nvSpPr>
          <p:cNvPr id="3" name="Content Placeholder 2"/>
          <p:cNvSpPr>
            <a:spLocks noGrp="1"/>
          </p:cNvSpPr>
          <p:nvPr>
            <p:ph idx="1"/>
          </p:nvPr>
        </p:nvSpPr>
        <p:spPr>
          <a:xfrm>
            <a:off x="11833664" y="1703848"/>
            <a:ext cx="16920247" cy="36523697"/>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513365" y="8955093"/>
            <a:ext cx="9957725" cy="29272451"/>
          </a:xfrm>
        </p:spPr>
        <p:txBody>
          <a:bodyPr/>
          <a:lstStyle>
            <a:lvl1pPr marL="0" indent="0">
              <a:buNone/>
              <a:defRPr sz="6400"/>
            </a:lvl1pPr>
            <a:lvl2pPr marL="2087438" indent="0">
              <a:buNone/>
              <a:defRPr sz="5500"/>
            </a:lvl2pPr>
            <a:lvl3pPr marL="4174876" indent="0">
              <a:buNone/>
              <a:defRPr sz="4600"/>
            </a:lvl3pPr>
            <a:lvl4pPr marL="6262314" indent="0">
              <a:buNone/>
              <a:defRPr sz="4100"/>
            </a:lvl4pPr>
            <a:lvl5pPr marL="8349752" indent="0">
              <a:buNone/>
              <a:defRPr sz="4100"/>
            </a:lvl5pPr>
            <a:lvl6pPr marL="10437190" indent="0">
              <a:buNone/>
              <a:defRPr sz="4100"/>
            </a:lvl6pPr>
            <a:lvl7pPr marL="12524628" indent="0">
              <a:buNone/>
              <a:defRPr sz="4100"/>
            </a:lvl7pPr>
            <a:lvl8pPr marL="14612066" indent="0">
              <a:buNone/>
              <a:defRPr sz="4100"/>
            </a:lvl8pPr>
            <a:lvl9pPr marL="16699504"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442025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2598" y="29955967"/>
            <a:ext cx="18160365" cy="3536471"/>
          </a:xfrm>
        </p:spPr>
        <p:txBody>
          <a:bodyPr anchor="b"/>
          <a:lstStyle>
            <a:lvl1pPr algn="l">
              <a:defRPr sz="9100" b="1"/>
            </a:lvl1pPr>
          </a:lstStyle>
          <a:p>
            <a:r>
              <a:rPr lang="en-US" smtClean="0"/>
              <a:t>Click to edit Master title style</a:t>
            </a:r>
            <a:endParaRPr lang="en-US"/>
          </a:p>
        </p:txBody>
      </p:sp>
      <p:sp>
        <p:nvSpPr>
          <p:cNvPr id="3" name="Picture Placeholder 2"/>
          <p:cNvSpPr>
            <a:spLocks noGrp="1"/>
          </p:cNvSpPr>
          <p:nvPr>
            <p:ph type="pic" idx="1"/>
          </p:nvPr>
        </p:nvSpPr>
        <p:spPr>
          <a:xfrm>
            <a:off x="5932598" y="3823744"/>
            <a:ext cx="18160365" cy="25676543"/>
          </a:xfrm>
        </p:spPr>
        <p:txBody>
          <a:bodyPr/>
          <a:lstStyle>
            <a:lvl1pPr marL="0" indent="0">
              <a:buNone/>
              <a:defRPr sz="14600"/>
            </a:lvl1pPr>
            <a:lvl2pPr marL="2087438" indent="0">
              <a:buNone/>
              <a:defRPr sz="12800"/>
            </a:lvl2pPr>
            <a:lvl3pPr marL="4174876" indent="0">
              <a:buNone/>
              <a:defRPr sz="11000"/>
            </a:lvl3pPr>
            <a:lvl4pPr marL="6262314" indent="0">
              <a:buNone/>
              <a:defRPr sz="9100"/>
            </a:lvl4pPr>
            <a:lvl5pPr marL="8349752" indent="0">
              <a:buNone/>
              <a:defRPr sz="9100"/>
            </a:lvl5pPr>
            <a:lvl6pPr marL="10437190" indent="0">
              <a:buNone/>
              <a:defRPr sz="9100"/>
            </a:lvl6pPr>
            <a:lvl7pPr marL="12524628" indent="0">
              <a:buNone/>
              <a:defRPr sz="9100"/>
            </a:lvl7pPr>
            <a:lvl8pPr marL="14612066" indent="0">
              <a:buNone/>
              <a:defRPr sz="9100"/>
            </a:lvl8pPr>
            <a:lvl9pPr marL="16699504" indent="0">
              <a:buNone/>
              <a:defRPr sz="9100"/>
            </a:lvl9pPr>
          </a:lstStyle>
          <a:p>
            <a:endParaRPr lang="en-US"/>
          </a:p>
        </p:txBody>
      </p:sp>
      <p:sp>
        <p:nvSpPr>
          <p:cNvPr id="4" name="Text Placeholder 3"/>
          <p:cNvSpPr>
            <a:spLocks noGrp="1"/>
          </p:cNvSpPr>
          <p:nvPr>
            <p:ph type="body" sz="half" idx="2"/>
          </p:nvPr>
        </p:nvSpPr>
        <p:spPr>
          <a:xfrm>
            <a:off x="5932598" y="33492438"/>
            <a:ext cx="18160365" cy="5022376"/>
          </a:xfrm>
        </p:spPr>
        <p:txBody>
          <a:bodyPr/>
          <a:lstStyle>
            <a:lvl1pPr marL="0" indent="0">
              <a:buNone/>
              <a:defRPr sz="6400"/>
            </a:lvl1pPr>
            <a:lvl2pPr marL="2087438" indent="0">
              <a:buNone/>
              <a:defRPr sz="5500"/>
            </a:lvl2pPr>
            <a:lvl3pPr marL="4174876" indent="0">
              <a:buNone/>
              <a:defRPr sz="4600"/>
            </a:lvl3pPr>
            <a:lvl4pPr marL="6262314" indent="0">
              <a:buNone/>
              <a:defRPr sz="4100"/>
            </a:lvl4pPr>
            <a:lvl5pPr marL="8349752" indent="0">
              <a:buNone/>
              <a:defRPr sz="4100"/>
            </a:lvl5pPr>
            <a:lvl6pPr marL="10437190" indent="0">
              <a:buNone/>
              <a:defRPr sz="4100"/>
            </a:lvl6pPr>
            <a:lvl7pPr marL="12524628" indent="0">
              <a:buNone/>
              <a:defRPr sz="4100"/>
            </a:lvl7pPr>
            <a:lvl8pPr marL="14612066" indent="0">
              <a:buNone/>
              <a:defRPr sz="4100"/>
            </a:lvl8pPr>
            <a:lvl9pPr marL="16699504"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3195C-D4F8-4140-8DF6-D8C60A3FEABE}" type="datetimeFigureOut">
              <a:rPr lang="en-US" smtClean="0"/>
              <a:pPr/>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BF2AE-A153-4165-9588-48BBD616CDEC}" type="slidenum">
              <a:rPr lang="en-US" smtClean="0"/>
              <a:pPr/>
              <a:t>‹#›</a:t>
            </a:fld>
            <a:endParaRPr lang="en-US"/>
          </a:p>
        </p:txBody>
      </p:sp>
    </p:spTree>
    <p:extLst>
      <p:ext uri="{BB962C8B-B14F-4D97-AF65-F5344CB8AC3E}">
        <p14:creationId xmlns:p14="http://schemas.microsoft.com/office/powerpoint/2010/main" val="167506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88" tIns="208744" rIns="417488" bIns="20874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513364" y="9985325"/>
            <a:ext cx="27240548" cy="28242219"/>
          </a:xfrm>
          <a:prstGeom prst="rect">
            <a:avLst/>
          </a:prstGeom>
        </p:spPr>
        <p:txBody>
          <a:bodyPr vert="horz" lIns="417488" tIns="208744" rIns="417488" bIns="2087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88" tIns="208744" rIns="417488" bIns="208744" rtlCol="0" anchor="ctr"/>
          <a:lstStyle>
            <a:lvl1pPr algn="l">
              <a:defRPr sz="5500">
                <a:solidFill>
                  <a:schemeClr val="tx1">
                    <a:tint val="75000"/>
                  </a:schemeClr>
                </a:solidFill>
              </a:defRPr>
            </a:lvl1pPr>
          </a:lstStyle>
          <a:p>
            <a:fld id="{7123195C-D4F8-4140-8DF6-D8C60A3FEABE}" type="datetimeFigureOut">
              <a:rPr lang="en-US" smtClean="0"/>
              <a:pPr/>
              <a:t>10/21/2012</a:t>
            </a:fld>
            <a:endParaRPr lang="en-US"/>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88" tIns="208744" rIns="417488" bIns="208744"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88" tIns="208744" rIns="417488" bIns="208744" rtlCol="0" anchor="ctr"/>
          <a:lstStyle>
            <a:lvl1pPr algn="r">
              <a:defRPr sz="5500">
                <a:solidFill>
                  <a:schemeClr val="tx1">
                    <a:tint val="75000"/>
                  </a:schemeClr>
                </a:solidFill>
              </a:defRPr>
            </a:lvl1pPr>
          </a:lstStyle>
          <a:p>
            <a:fld id="{79BBF2AE-A153-4165-9588-48BBD616CDEC}" type="slidenum">
              <a:rPr lang="en-US" smtClean="0"/>
              <a:pPr/>
              <a:t>‹#›</a:t>
            </a:fld>
            <a:endParaRPr lang="en-US"/>
          </a:p>
        </p:txBody>
      </p:sp>
    </p:spTree>
    <p:extLst>
      <p:ext uri="{BB962C8B-B14F-4D97-AF65-F5344CB8AC3E}">
        <p14:creationId xmlns:p14="http://schemas.microsoft.com/office/powerpoint/2010/main" val="76430104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174876" rtl="0" eaLnBrk="1" latinLnBrk="0" hangingPunct="1">
        <a:spcBef>
          <a:spcPct val="0"/>
        </a:spcBef>
        <a:buNone/>
        <a:defRPr sz="20100" kern="1200">
          <a:solidFill>
            <a:schemeClr val="tx1"/>
          </a:solidFill>
          <a:latin typeface="+mj-lt"/>
          <a:ea typeface="+mj-ea"/>
          <a:cs typeface="+mj-cs"/>
        </a:defRPr>
      </a:lvl1pPr>
    </p:titleStyle>
    <p:bodyStyle>
      <a:lvl1pPr marL="1565579" indent="-1565579" algn="l" defTabSz="4174876"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2087" indent="-1304649" algn="l" defTabSz="4174876"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18595" indent="-1043719" algn="l" defTabSz="4174876"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6033" indent="-1043719" algn="l" defTabSz="4174876"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3471" indent="-1043719" algn="l" defTabSz="4174876"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0909" indent="-1043719" algn="l" defTabSz="417487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8347" indent="-1043719" algn="l" defTabSz="417487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5785" indent="-1043719" algn="l" defTabSz="417487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3223" indent="-1043719" algn="l" defTabSz="417487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876" rtl="0" eaLnBrk="1" latinLnBrk="0" hangingPunct="1">
        <a:defRPr sz="8200" kern="1200">
          <a:solidFill>
            <a:schemeClr val="tx1"/>
          </a:solidFill>
          <a:latin typeface="+mn-lt"/>
          <a:ea typeface="+mn-ea"/>
          <a:cs typeface="+mn-cs"/>
        </a:defRPr>
      </a:lvl1pPr>
      <a:lvl2pPr marL="2087438" algn="l" defTabSz="4174876" rtl="0" eaLnBrk="1" latinLnBrk="0" hangingPunct="1">
        <a:defRPr sz="8200" kern="1200">
          <a:solidFill>
            <a:schemeClr val="tx1"/>
          </a:solidFill>
          <a:latin typeface="+mn-lt"/>
          <a:ea typeface="+mn-ea"/>
          <a:cs typeface="+mn-cs"/>
        </a:defRPr>
      </a:lvl2pPr>
      <a:lvl3pPr marL="4174876" algn="l" defTabSz="4174876" rtl="0" eaLnBrk="1" latinLnBrk="0" hangingPunct="1">
        <a:defRPr sz="8200" kern="1200">
          <a:solidFill>
            <a:schemeClr val="tx1"/>
          </a:solidFill>
          <a:latin typeface="+mn-lt"/>
          <a:ea typeface="+mn-ea"/>
          <a:cs typeface="+mn-cs"/>
        </a:defRPr>
      </a:lvl3pPr>
      <a:lvl4pPr marL="6262314" algn="l" defTabSz="4174876" rtl="0" eaLnBrk="1" latinLnBrk="0" hangingPunct="1">
        <a:defRPr sz="8200" kern="1200">
          <a:solidFill>
            <a:schemeClr val="tx1"/>
          </a:solidFill>
          <a:latin typeface="+mn-lt"/>
          <a:ea typeface="+mn-ea"/>
          <a:cs typeface="+mn-cs"/>
        </a:defRPr>
      </a:lvl4pPr>
      <a:lvl5pPr marL="8349752" algn="l" defTabSz="4174876" rtl="0" eaLnBrk="1" latinLnBrk="0" hangingPunct="1">
        <a:defRPr sz="8200" kern="1200">
          <a:solidFill>
            <a:schemeClr val="tx1"/>
          </a:solidFill>
          <a:latin typeface="+mn-lt"/>
          <a:ea typeface="+mn-ea"/>
          <a:cs typeface="+mn-cs"/>
        </a:defRPr>
      </a:lvl5pPr>
      <a:lvl6pPr marL="10437190" algn="l" defTabSz="4174876" rtl="0" eaLnBrk="1" latinLnBrk="0" hangingPunct="1">
        <a:defRPr sz="8200" kern="1200">
          <a:solidFill>
            <a:schemeClr val="tx1"/>
          </a:solidFill>
          <a:latin typeface="+mn-lt"/>
          <a:ea typeface="+mn-ea"/>
          <a:cs typeface="+mn-cs"/>
        </a:defRPr>
      </a:lvl6pPr>
      <a:lvl7pPr marL="12524628" algn="l" defTabSz="4174876" rtl="0" eaLnBrk="1" latinLnBrk="0" hangingPunct="1">
        <a:defRPr sz="8200" kern="1200">
          <a:solidFill>
            <a:schemeClr val="tx1"/>
          </a:solidFill>
          <a:latin typeface="+mn-lt"/>
          <a:ea typeface="+mn-ea"/>
          <a:cs typeface="+mn-cs"/>
        </a:defRPr>
      </a:lvl7pPr>
      <a:lvl8pPr marL="14612066" algn="l" defTabSz="4174876" rtl="0" eaLnBrk="1" latinLnBrk="0" hangingPunct="1">
        <a:defRPr sz="8200" kern="1200">
          <a:solidFill>
            <a:schemeClr val="tx1"/>
          </a:solidFill>
          <a:latin typeface="+mn-lt"/>
          <a:ea typeface="+mn-ea"/>
          <a:cs typeface="+mn-cs"/>
        </a:defRPr>
      </a:lvl8pPr>
      <a:lvl9pPr marL="16699504" algn="l" defTabSz="417487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90">
          <a:fgClr>
            <a:schemeClr val="tx1"/>
          </a:fgClr>
          <a:bgClr>
            <a:schemeClr val="bg1"/>
          </a:bgClr>
        </a:pattFill>
        <a:effectLst/>
      </p:bgPr>
    </p:bg>
    <p:spTree>
      <p:nvGrpSpPr>
        <p:cNvPr id="1" name=""/>
        <p:cNvGrpSpPr/>
        <p:nvPr/>
      </p:nvGrpSpPr>
      <p:grpSpPr>
        <a:xfrm>
          <a:off x="0" y="0"/>
          <a:ext cx="0" cy="0"/>
          <a:chOff x="0" y="0"/>
          <a:chExt cx="0" cy="0"/>
        </a:xfrm>
      </p:grpSpPr>
      <p:pic>
        <p:nvPicPr>
          <p:cNvPr id="33" name="Picture 4" descr="http://www.wallpaperfo.com/thumbnails/detail/20120427/vintage%20patterns%201920x1440%20wallpaper_www.wallpaperfo.com_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31" y="20022344"/>
            <a:ext cx="30285406" cy="227140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wallpaperfo.com/thumbnails/detail/20120427/vintage%20patterns%201920x1440%20wallpaper_www.wallpaperfo.com_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31" y="0"/>
            <a:ext cx="30285406" cy="227140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70037" y="1051720"/>
            <a:ext cx="26231638" cy="8239090"/>
          </a:xfrm>
          <a:prstGeom prst="rect">
            <a:avLst/>
          </a:prstGeom>
          <a:noFill/>
        </p:spPr>
        <p:txBody>
          <a:bodyPr wrap="square" lIns="417488" tIns="208744" rIns="417488" bIns="208744" rtlCol="0">
            <a:spAutoFit/>
          </a:bodyPr>
          <a:lstStyle/>
          <a:p>
            <a:pPr algn="ctr"/>
            <a:r>
              <a:rPr lang="en-US" sz="6000" b="1" dirty="0">
                <a:solidFill>
                  <a:schemeClr val="bg1"/>
                </a:solidFill>
                <a:latin typeface="Sylfaen" pitchFamily="18" charset="0"/>
              </a:rPr>
              <a:t>What´s so special </a:t>
            </a:r>
            <a:r>
              <a:rPr lang="en-US" sz="6000" b="1" dirty="0" smtClean="0">
                <a:solidFill>
                  <a:schemeClr val="bg1"/>
                </a:solidFill>
                <a:latin typeface="Sylfaen" pitchFamily="18" charset="0"/>
              </a:rPr>
              <a:t>about </a:t>
            </a:r>
            <a:r>
              <a:rPr lang="en-US" sz="6000" b="1" dirty="0">
                <a:solidFill>
                  <a:schemeClr val="bg1"/>
                </a:solidFill>
                <a:latin typeface="Sylfaen" pitchFamily="18" charset="0"/>
              </a:rPr>
              <a:t>minimally counter-intuitive concepts</a:t>
            </a:r>
            <a:r>
              <a:rPr lang="en-US" sz="6000" b="1" dirty="0" smtClean="0">
                <a:solidFill>
                  <a:schemeClr val="bg1"/>
                </a:solidFill>
                <a:latin typeface="Sylfaen" pitchFamily="18" charset="0"/>
              </a:rPr>
              <a:t>?</a:t>
            </a:r>
          </a:p>
          <a:p>
            <a:pPr algn="ctr"/>
            <a:r>
              <a:rPr lang="it-IT" sz="4800" b="1" dirty="0" smtClean="0">
                <a:solidFill>
                  <a:schemeClr val="bg1"/>
                </a:solidFill>
                <a:latin typeface="Sylfaen" pitchFamily="18" charset="0"/>
                <a:cs typeface="Arial" pitchFamily="34" charset="0"/>
              </a:rPr>
              <a:t>Porubanova,</a:t>
            </a:r>
            <a:r>
              <a:rPr lang="sk-SK" sz="4800" b="1" dirty="0" smtClean="0">
                <a:solidFill>
                  <a:schemeClr val="bg1"/>
                </a:solidFill>
                <a:latin typeface="Sylfaen" pitchFamily="18" charset="0"/>
                <a:cs typeface="Arial" pitchFamily="34" charset="0"/>
              </a:rPr>
              <a:t> </a:t>
            </a:r>
            <a:r>
              <a:rPr lang="sk-SK" sz="4800" b="1" dirty="0" smtClean="0">
                <a:solidFill>
                  <a:schemeClr val="bg1"/>
                </a:solidFill>
                <a:latin typeface="Sylfaen" pitchFamily="18" charset="0"/>
                <a:cs typeface="Arial" pitchFamily="34" charset="0"/>
              </a:rPr>
              <a:t>M.¹, Xylagatas</a:t>
            </a:r>
            <a:r>
              <a:rPr lang="sk-SK" sz="4800" b="1" dirty="0" smtClean="0">
                <a:solidFill>
                  <a:schemeClr val="bg1"/>
                </a:solidFill>
                <a:latin typeface="Sylfaen" pitchFamily="18" charset="0"/>
                <a:cs typeface="Arial" pitchFamily="34" charset="0"/>
              </a:rPr>
              <a:t>, </a:t>
            </a:r>
            <a:r>
              <a:rPr lang="sk-SK" sz="4800" b="1" dirty="0" smtClean="0">
                <a:solidFill>
                  <a:schemeClr val="bg1"/>
                </a:solidFill>
                <a:latin typeface="Sylfaen" pitchFamily="18" charset="0"/>
                <a:cs typeface="Arial" pitchFamily="34" charset="0"/>
              </a:rPr>
              <a:t>D.¹, </a:t>
            </a:r>
            <a:r>
              <a:rPr lang="sk-SK" sz="4800" b="1" dirty="0" smtClean="0">
                <a:solidFill>
                  <a:schemeClr val="bg1"/>
                </a:solidFill>
                <a:latin typeface="Sylfaen" pitchFamily="18" charset="0"/>
                <a:cs typeface="Arial" pitchFamily="34" charset="0"/>
              </a:rPr>
              <a:t>Shaw, </a:t>
            </a:r>
            <a:r>
              <a:rPr lang="sk-SK" sz="4800" b="1" dirty="0" smtClean="0">
                <a:solidFill>
                  <a:schemeClr val="bg1"/>
                </a:solidFill>
                <a:latin typeface="Sylfaen" pitchFamily="18" charset="0"/>
                <a:cs typeface="Arial" pitchFamily="34" charset="0"/>
              </a:rPr>
              <a:t>D.J.¹, </a:t>
            </a:r>
            <a:r>
              <a:rPr lang="sk-SK" sz="4800" b="1" dirty="0" smtClean="0">
                <a:solidFill>
                  <a:schemeClr val="bg1"/>
                </a:solidFill>
                <a:latin typeface="Sylfaen" pitchFamily="18" charset="0"/>
                <a:cs typeface="Arial" pitchFamily="34" charset="0"/>
              </a:rPr>
              <a:t>&amp; McKay, </a:t>
            </a:r>
            <a:r>
              <a:rPr lang="sk-SK" sz="4800" b="1" dirty="0" smtClean="0">
                <a:solidFill>
                  <a:schemeClr val="bg1"/>
                </a:solidFill>
                <a:latin typeface="Sylfaen" pitchFamily="18" charset="0"/>
                <a:cs typeface="Arial" pitchFamily="34" charset="0"/>
              </a:rPr>
              <a:t>R.²</a:t>
            </a:r>
            <a:endParaRPr lang="it-IT" sz="4800" b="1" dirty="0" smtClean="0">
              <a:solidFill>
                <a:schemeClr val="bg1"/>
              </a:solidFill>
              <a:latin typeface="Sylfaen" pitchFamily="18" charset="0"/>
              <a:cs typeface="Arial" pitchFamily="34" charset="0"/>
            </a:endParaRPr>
          </a:p>
          <a:p>
            <a:pPr algn="ctr"/>
            <a:r>
              <a:rPr lang="sk-SK" sz="3200" b="1" dirty="0" smtClean="0">
                <a:solidFill>
                  <a:schemeClr val="bg1"/>
                </a:solidFill>
                <a:latin typeface="Sylfaen" pitchFamily="18" charset="0"/>
                <a:cs typeface="Arial" pitchFamily="34" charset="0"/>
              </a:rPr>
              <a:t>¹LEVYNA</a:t>
            </a:r>
            <a:r>
              <a:rPr lang="sk-SK" sz="3200" b="1" dirty="0" smtClean="0">
                <a:solidFill>
                  <a:schemeClr val="bg1"/>
                </a:solidFill>
                <a:latin typeface="Sylfaen" pitchFamily="18" charset="0"/>
                <a:cs typeface="Arial" pitchFamily="34" charset="0"/>
              </a:rPr>
              <a:t>, Masaryk University, Brno, Czech </a:t>
            </a:r>
            <a:r>
              <a:rPr lang="sk-SK" sz="3200" b="1" dirty="0" smtClean="0">
                <a:solidFill>
                  <a:schemeClr val="bg1"/>
                </a:solidFill>
                <a:latin typeface="Sylfaen" pitchFamily="18" charset="0"/>
                <a:cs typeface="Arial" pitchFamily="34" charset="0"/>
              </a:rPr>
              <a:t>Republic</a:t>
            </a:r>
            <a:endParaRPr lang="en-US" sz="3200" b="1" dirty="0" smtClean="0">
              <a:solidFill>
                <a:schemeClr val="bg1"/>
              </a:solidFill>
              <a:latin typeface="Sylfaen" pitchFamily="18" charset="0"/>
              <a:cs typeface="Arial" pitchFamily="34" charset="0"/>
            </a:endParaRPr>
          </a:p>
          <a:p>
            <a:pPr algn="ctr"/>
            <a:r>
              <a:rPr lang="en-US" sz="3200" b="1" dirty="0" smtClean="0">
                <a:solidFill>
                  <a:schemeClr val="bg1"/>
                </a:solidFill>
                <a:latin typeface="Sylfaen" pitchFamily="18" charset="0"/>
                <a:cs typeface="Arial" pitchFamily="34" charset="0"/>
              </a:rPr>
              <a:t>²Royal Holloway , University of London, UK</a:t>
            </a:r>
            <a:endParaRPr lang="cs-CZ" sz="3200" b="1" dirty="0" smtClean="0">
              <a:solidFill>
                <a:schemeClr val="bg1"/>
              </a:solidFill>
              <a:latin typeface="Sylfaen" pitchFamily="18" charset="0"/>
              <a:cs typeface="Arial" pitchFamily="34" charset="0"/>
            </a:endParaRPr>
          </a:p>
          <a:p>
            <a:pPr algn="ctr"/>
            <a:endParaRPr lang="en-US" sz="4400" dirty="0">
              <a:latin typeface="Book Antiqua" pitchFamily="18" charset="0"/>
              <a:cs typeface="Arial" pitchFamily="34" charset="0"/>
            </a:endParaRPr>
          </a:p>
          <a:p>
            <a:r>
              <a:rPr lang="cs-CZ" sz="4600" b="1" dirty="0">
                <a:latin typeface="Book Antiqua" pitchFamily="18" charset="0"/>
                <a:cs typeface="Arial" pitchFamily="34" charset="0"/>
              </a:rPr>
              <a:t> </a:t>
            </a:r>
            <a:endParaRPr lang="en-US" sz="4400" dirty="0">
              <a:latin typeface="Book Antiqua" pitchFamily="18" charset="0"/>
              <a:cs typeface="Arial" pitchFamily="34" charset="0"/>
            </a:endParaRPr>
          </a:p>
          <a:p>
            <a:r>
              <a:rPr lang="cs-CZ" dirty="0"/>
              <a:t> </a:t>
            </a:r>
            <a:endParaRPr lang="en-US" dirty="0"/>
          </a:p>
          <a:p>
            <a:r>
              <a:rPr lang="cs-CZ" dirty="0"/>
              <a:t> </a:t>
            </a:r>
            <a:endParaRPr lang="en-US" dirty="0"/>
          </a:p>
          <a:p>
            <a:endParaRPr lang="en-US" dirty="0"/>
          </a:p>
        </p:txBody>
      </p:sp>
      <p:sp>
        <p:nvSpPr>
          <p:cNvPr id="83" name="TextBox 82"/>
          <p:cNvSpPr txBox="1"/>
          <p:nvPr/>
        </p:nvSpPr>
        <p:spPr>
          <a:xfrm>
            <a:off x="16478850" y="32452297"/>
            <a:ext cx="12443213" cy="1728487"/>
          </a:xfrm>
          <a:prstGeom prst="rect">
            <a:avLst/>
          </a:prstGeom>
          <a:noFill/>
        </p:spPr>
        <p:txBody>
          <a:bodyPr wrap="square" lIns="417488" tIns="208744" rIns="417488" bIns="208744" rtlCol="0">
            <a:spAutoFit/>
          </a:bodyPr>
          <a:lstStyle/>
          <a:p>
            <a:endParaRPr lang="en-US" dirty="0"/>
          </a:p>
        </p:txBody>
      </p:sp>
      <p:sp>
        <p:nvSpPr>
          <p:cNvPr id="11345" name="Rectangle 81"/>
          <p:cNvSpPr>
            <a:spLocks noChangeArrowheads="1"/>
          </p:cNvSpPr>
          <p:nvPr/>
        </p:nvSpPr>
        <p:spPr bwMode="auto">
          <a:xfrm>
            <a:off x="0" y="-841724"/>
            <a:ext cx="843195" cy="1683449"/>
          </a:xfrm>
          <a:prstGeom prst="rect">
            <a:avLst/>
          </a:prstGeom>
          <a:noFill/>
          <a:ln w="9525">
            <a:noFill/>
            <a:miter lim="800000"/>
            <a:headEnd/>
            <a:tailEnd/>
          </a:ln>
          <a:effectLst/>
        </p:spPr>
        <p:txBody>
          <a:bodyPr vert="horz" wrap="none" lIns="417488" tIns="208744" rIns="417488" bIns="208744" numCol="1" anchor="ctr" anchorCtr="0" compatLnSpc="1">
            <a:prstTxWarp prst="textNoShape">
              <a:avLst/>
            </a:prstTxWarp>
            <a:spAutoFit/>
          </a:bodyPr>
          <a:lstStyle/>
          <a:p>
            <a:endParaRPr lang="en-US"/>
          </a:p>
        </p:txBody>
      </p:sp>
      <p:sp>
        <p:nvSpPr>
          <p:cNvPr id="11347" name="Rectangle 83"/>
          <p:cNvSpPr>
            <a:spLocks noChangeArrowheads="1"/>
          </p:cNvSpPr>
          <p:nvPr/>
        </p:nvSpPr>
        <p:spPr bwMode="auto">
          <a:xfrm>
            <a:off x="0" y="-841724"/>
            <a:ext cx="843195" cy="1683449"/>
          </a:xfrm>
          <a:prstGeom prst="rect">
            <a:avLst/>
          </a:prstGeom>
          <a:noFill/>
          <a:ln w="9525">
            <a:noFill/>
            <a:miter lim="800000"/>
            <a:headEnd/>
            <a:tailEnd/>
          </a:ln>
          <a:effectLst/>
        </p:spPr>
        <p:txBody>
          <a:bodyPr vert="horz" wrap="none" lIns="417488" tIns="208744" rIns="417488" bIns="208744" numCol="1" anchor="ctr" anchorCtr="0" compatLnSpc="1">
            <a:prstTxWarp prst="textNoShape">
              <a:avLst/>
            </a:prstTxWarp>
            <a:spAutoFit/>
          </a:bodyPr>
          <a:lstStyle/>
          <a:p>
            <a:endParaRPr lang="en-US"/>
          </a:p>
        </p:txBody>
      </p:sp>
      <p:sp>
        <p:nvSpPr>
          <p:cNvPr id="11349" name="Rectangle 85"/>
          <p:cNvSpPr>
            <a:spLocks noChangeArrowheads="1"/>
          </p:cNvSpPr>
          <p:nvPr/>
        </p:nvSpPr>
        <p:spPr bwMode="auto">
          <a:xfrm>
            <a:off x="0" y="-841724"/>
            <a:ext cx="843195" cy="1683449"/>
          </a:xfrm>
          <a:prstGeom prst="rect">
            <a:avLst/>
          </a:prstGeom>
          <a:noFill/>
          <a:ln w="9525">
            <a:noFill/>
            <a:miter lim="800000"/>
            <a:headEnd/>
            <a:tailEnd/>
          </a:ln>
          <a:effectLst/>
        </p:spPr>
        <p:txBody>
          <a:bodyPr vert="horz" wrap="none" lIns="417488" tIns="208744" rIns="417488" bIns="208744" numCol="1" anchor="ctr" anchorCtr="0" compatLnSpc="1">
            <a:prstTxWarp prst="textNoShape">
              <a:avLst/>
            </a:prstTxWarp>
            <a:spAutoFit/>
          </a:bodyPr>
          <a:lstStyle/>
          <a:p>
            <a:endParaRPr lang="en-US"/>
          </a:p>
        </p:txBody>
      </p:sp>
      <p:sp>
        <p:nvSpPr>
          <p:cNvPr id="11352" name="Rectangle 88"/>
          <p:cNvSpPr>
            <a:spLocks noChangeArrowheads="1"/>
          </p:cNvSpPr>
          <p:nvPr/>
        </p:nvSpPr>
        <p:spPr bwMode="auto">
          <a:xfrm>
            <a:off x="0" y="-841724"/>
            <a:ext cx="843195" cy="1683449"/>
          </a:xfrm>
          <a:prstGeom prst="rect">
            <a:avLst/>
          </a:prstGeom>
          <a:noFill/>
          <a:ln w="9525">
            <a:noFill/>
            <a:miter lim="800000"/>
            <a:headEnd/>
            <a:tailEnd/>
          </a:ln>
          <a:effectLst/>
        </p:spPr>
        <p:txBody>
          <a:bodyPr vert="horz" wrap="none" lIns="417488" tIns="208744" rIns="417488" bIns="208744" numCol="1" anchor="ctr" anchorCtr="0" compatLnSpc="1">
            <a:prstTxWarp prst="textNoShape">
              <a:avLst/>
            </a:prstTxWarp>
            <a:spAutoFit/>
          </a:bodyPr>
          <a:lstStyle/>
          <a:p>
            <a:endParaRPr lang="en-US"/>
          </a:p>
        </p:txBody>
      </p:sp>
      <p:sp>
        <p:nvSpPr>
          <p:cNvPr id="3" name="TextBox 2"/>
          <p:cNvSpPr txBox="1"/>
          <p:nvPr/>
        </p:nvSpPr>
        <p:spPr>
          <a:xfrm>
            <a:off x="1951037" y="4099718"/>
            <a:ext cx="26365200" cy="13030201"/>
          </a:xfrm>
          <a:prstGeom prst="rect">
            <a:avLst/>
          </a:prstGeom>
          <a:solidFill>
            <a:schemeClr val="accent3">
              <a:lumMod val="40000"/>
              <a:lumOff val="60000"/>
              <a:alpha val="80000"/>
            </a:schemeClr>
          </a:solidFill>
          <a:ln>
            <a:solidFill>
              <a:schemeClr val="tx1"/>
            </a:solidFill>
          </a:ln>
        </p:spPr>
        <p:txBody>
          <a:bodyPr wrap="square" lIns="914400" rIns="914400" rtlCol="0">
            <a:noAutofit/>
          </a:bodyPr>
          <a:lstStyle/>
          <a:p>
            <a:pPr algn="ctr"/>
            <a:endParaRPr lang="en-US" sz="4800" b="1" u="sng" dirty="0" smtClean="0">
              <a:latin typeface="Book Antiqua" pitchFamily="18" charset="0"/>
            </a:endParaRPr>
          </a:p>
          <a:p>
            <a:pPr algn="ctr"/>
            <a:r>
              <a:rPr lang="cs-CZ" sz="4800" b="1" u="sng" dirty="0" smtClean="0">
                <a:latin typeface="Book Antiqua" pitchFamily="18" charset="0"/>
              </a:rPr>
              <a:t>Introduction</a:t>
            </a:r>
          </a:p>
          <a:p>
            <a:pPr algn="just"/>
            <a:endParaRPr lang="cs-CZ" sz="4400" b="1" u="sng" dirty="0" smtClean="0">
              <a:latin typeface="Sylfaen" pitchFamily="18" charset="0"/>
              <a:cs typeface="Arabic Typesetting" pitchFamily="66" charset="-78"/>
            </a:endParaRPr>
          </a:p>
          <a:p>
            <a:pPr algn="just"/>
            <a:r>
              <a:rPr lang="cs-CZ" sz="4400" b="1" dirty="0" smtClean="0">
                <a:latin typeface="Sylfaen" pitchFamily="18" charset="0"/>
                <a:cs typeface="Arabic Typesetting" pitchFamily="66" charset="-78"/>
              </a:rPr>
              <a:t>   </a:t>
            </a:r>
            <a:r>
              <a:rPr lang="en-US" sz="4400" dirty="0" smtClean="0">
                <a:latin typeface="Sylfaen" pitchFamily="18" charset="0"/>
                <a:cs typeface="Arabic Typesetting" pitchFamily="66" charset="-78"/>
              </a:rPr>
              <a:t>Minimally </a:t>
            </a:r>
            <a:r>
              <a:rPr lang="en-US" sz="4400" dirty="0">
                <a:latin typeface="Sylfaen" pitchFamily="18" charset="0"/>
                <a:cs typeface="Arabic Typesetting" pitchFamily="66" charset="-78"/>
              </a:rPr>
              <a:t>counter-intuitive concepts (MCI) </a:t>
            </a:r>
            <a:r>
              <a:rPr lang="en-US" sz="4400" dirty="0" smtClean="0">
                <a:latin typeface="Sylfaen" pitchFamily="18" charset="0"/>
                <a:cs typeface="Arabic Typesetting" pitchFamily="66" charset="-78"/>
              </a:rPr>
              <a:t>ha</a:t>
            </a:r>
            <a:r>
              <a:rPr lang="sk-SK" sz="4400" dirty="0" smtClean="0">
                <a:latin typeface="Sylfaen" pitchFamily="18" charset="0"/>
                <a:cs typeface="Arabic Typesetting" pitchFamily="66" charset="-78"/>
              </a:rPr>
              <a:t>ve</a:t>
            </a:r>
            <a:r>
              <a:rPr lang="en-US" sz="4400" dirty="0" smtClean="0">
                <a:latin typeface="Sylfaen" pitchFamily="18" charset="0"/>
                <a:cs typeface="Arabic Typesetting" pitchFamily="66" charset="-78"/>
              </a:rPr>
              <a:t> been </a:t>
            </a:r>
            <a:r>
              <a:rPr lang="en-US" sz="4400" dirty="0">
                <a:latin typeface="Sylfaen" pitchFamily="18" charset="0"/>
                <a:cs typeface="Arabic Typesetting" pitchFamily="66" charset="-78"/>
              </a:rPr>
              <a:t>a </a:t>
            </a:r>
            <a:r>
              <a:rPr lang="en-US" sz="4400" dirty="0" smtClean="0">
                <a:latin typeface="Sylfaen" pitchFamily="18" charset="0"/>
                <a:cs typeface="Arabic Typesetting" pitchFamily="66" charset="-78"/>
              </a:rPr>
              <a:t>focus </a:t>
            </a:r>
            <a:r>
              <a:rPr lang="en-US" sz="4400" dirty="0">
                <a:latin typeface="Sylfaen" pitchFamily="18" charset="0"/>
                <a:cs typeface="Arabic Typesetting" pitchFamily="66" charset="-78"/>
              </a:rPr>
              <a:t>of research in </a:t>
            </a:r>
            <a:r>
              <a:rPr lang="en-US" sz="4400" dirty="0" smtClean="0">
                <a:latin typeface="Sylfaen" pitchFamily="18" charset="0"/>
                <a:cs typeface="Arabic Typesetting" pitchFamily="66" charset="-78"/>
              </a:rPr>
              <a:t>cognitive </a:t>
            </a:r>
            <a:r>
              <a:rPr lang="en-US" sz="4400" dirty="0">
                <a:latin typeface="Sylfaen" pitchFamily="18" charset="0"/>
                <a:cs typeface="Arabic Typesetting" pitchFamily="66" charset="-78"/>
              </a:rPr>
              <a:t>science of </a:t>
            </a:r>
            <a:r>
              <a:rPr lang="en-US" sz="4400" dirty="0" smtClean="0">
                <a:latin typeface="Sylfaen" pitchFamily="18" charset="0"/>
                <a:cs typeface="Arabic Typesetting" pitchFamily="66" charset="-78"/>
              </a:rPr>
              <a:t> religion </a:t>
            </a:r>
            <a:r>
              <a:rPr lang="en-US" sz="4400" dirty="0">
                <a:latin typeface="Sylfaen" pitchFamily="18" charset="0"/>
                <a:cs typeface="Arabic Typesetting" pitchFamily="66" charset="-78"/>
              </a:rPr>
              <a:t>due to the </a:t>
            </a:r>
            <a:r>
              <a:rPr lang="en-US" sz="4400" dirty="0" smtClean="0">
                <a:latin typeface="Sylfaen" pitchFamily="18" charset="0"/>
                <a:cs typeface="Arabic Typesetting" pitchFamily="66" charset="-78"/>
              </a:rPr>
              <a:t>their </a:t>
            </a:r>
            <a:r>
              <a:rPr lang="en-US" sz="4400" dirty="0">
                <a:latin typeface="Sylfaen" pitchFamily="18" charset="0"/>
                <a:cs typeface="Arabic Typesetting" pitchFamily="66" charset="-78"/>
              </a:rPr>
              <a:t>capacity </a:t>
            </a:r>
            <a:r>
              <a:rPr lang="en-US" sz="4400" dirty="0" smtClean="0">
                <a:latin typeface="Sylfaen" pitchFamily="18" charset="0"/>
                <a:cs typeface="Arabic Typesetting" pitchFamily="66" charset="-78"/>
              </a:rPr>
              <a:t>to attract </a:t>
            </a:r>
            <a:r>
              <a:rPr lang="en-US" sz="4400" dirty="0">
                <a:latin typeface="Sylfaen" pitchFamily="18" charset="0"/>
                <a:cs typeface="Arabic Typesetting" pitchFamily="66" charset="-78"/>
              </a:rPr>
              <a:t>attention and </a:t>
            </a:r>
            <a:r>
              <a:rPr lang="en-US" sz="4400" dirty="0" smtClean="0">
                <a:latin typeface="Sylfaen" pitchFamily="18" charset="0"/>
                <a:cs typeface="Arabic Typesetting" pitchFamily="66" charset="-78"/>
              </a:rPr>
              <a:t>be </a:t>
            </a:r>
            <a:r>
              <a:rPr lang="en-US" sz="4400" dirty="0">
                <a:latin typeface="Sylfaen" pitchFamily="18" charset="0"/>
                <a:cs typeface="Arabic Typesetting" pitchFamily="66" charset="-78"/>
              </a:rPr>
              <a:t>memorable. </a:t>
            </a:r>
            <a:r>
              <a:rPr lang="en-US" sz="4400" dirty="0" smtClean="0">
                <a:latin typeface="Sylfaen" pitchFamily="18" charset="0"/>
                <a:cs typeface="Arabic Typesetting" pitchFamily="66" charset="-78"/>
              </a:rPr>
              <a:t>Those </a:t>
            </a:r>
            <a:r>
              <a:rPr lang="en-US" sz="4400" dirty="0">
                <a:latin typeface="Sylfaen" pitchFamily="18" charset="0"/>
                <a:cs typeface="Arabic Typesetting" pitchFamily="66" charset="-78"/>
              </a:rPr>
              <a:t>mechanisms are deemed to </a:t>
            </a:r>
            <a:r>
              <a:rPr lang="en-US" sz="4400" dirty="0" smtClean="0">
                <a:latin typeface="Sylfaen" pitchFamily="18" charset="0"/>
                <a:cs typeface="Arabic Typesetting" pitchFamily="66" charset="-78"/>
              </a:rPr>
              <a:t>underlay the </a:t>
            </a:r>
            <a:r>
              <a:rPr lang="en-US" sz="4400" dirty="0">
                <a:latin typeface="Sylfaen" pitchFamily="18" charset="0"/>
                <a:cs typeface="Arabic Typesetting" pitchFamily="66" charset="-78"/>
              </a:rPr>
              <a:t>spread of religious beliefs, </a:t>
            </a:r>
            <a:r>
              <a:rPr lang="en-US" sz="4400" dirty="0" smtClean="0">
                <a:latin typeface="Sylfaen" pitchFamily="18" charset="0"/>
                <a:cs typeface="Arabic Typesetting" pitchFamily="66" charset="-78"/>
              </a:rPr>
              <a:t>which </a:t>
            </a:r>
            <a:r>
              <a:rPr lang="en-US" sz="4400" dirty="0">
                <a:latin typeface="Sylfaen" pitchFamily="18" charset="0"/>
                <a:cs typeface="Arabic Typesetting" pitchFamily="66" charset="-78"/>
              </a:rPr>
              <a:t>are frequently also counter-intuitive. </a:t>
            </a:r>
            <a:r>
              <a:rPr lang="en-US" sz="4400" dirty="0" smtClean="0">
                <a:latin typeface="Sylfaen" pitchFamily="18" charset="0"/>
                <a:cs typeface="Arabic Typesetting" pitchFamily="66" charset="-78"/>
              </a:rPr>
              <a:t>However</a:t>
            </a:r>
            <a:r>
              <a:rPr lang="en-US" sz="4400" dirty="0">
                <a:latin typeface="Sylfaen" pitchFamily="18" charset="0"/>
                <a:cs typeface="Arabic Typesetting" pitchFamily="66" charset="-78"/>
              </a:rPr>
              <a:t>, </a:t>
            </a:r>
            <a:r>
              <a:rPr lang="en-US" sz="4400" dirty="0" smtClean="0">
                <a:latin typeface="Sylfaen" pitchFamily="18" charset="0"/>
                <a:cs typeface="Arabic Typesetting" pitchFamily="66" charset="-78"/>
              </a:rPr>
              <a:t>research </a:t>
            </a:r>
            <a:r>
              <a:rPr lang="en-US" sz="4400" dirty="0">
                <a:latin typeface="Sylfaen" pitchFamily="18" charset="0"/>
                <a:cs typeface="Arabic Typesetting" pitchFamily="66" charset="-78"/>
              </a:rPr>
              <a:t>focused on </a:t>
            </a:r>
            <a:r>
              <a:rPr lang="en-US" sz="4400" dirty="0" smtClean="0">
                <a:latin typeface="Sylfaen" pitchFamily="18" charset="0"/>
                <a:cs typeface="Arabic Typesetting" pitchFamily="66" charset="-78"/>
              </a:rPr>
              <a:t>the memorability </a:t>
            </a:r>
            <a:r>
              <a:rPr lang="en-US" sz="4400" dirty="0">
                <a:latin typeface="Sylfaen" pitchFamily="18" charset="0"/>
                <a:cs typeface="Arabic Typesetting" pitchFamily="66" charset="-78"/>
              </a:rPr>
              <a:t>of MCI </a:t>
            </a:r>
            <a:r>
              <a:rPr lang="en-US" sz="4400" dirty="0" smtClean="0">
                <a:latin typeface="Sylfaen" pitchFamily="18" charset="0"/>
                <a:cs typeface="Arabic Typesetting" pitchFamily="66" charset="-78"/>
              </a:rPr>
              <a:t>has provided rather contradictory </a:t>
            </a:r>
            <a:r>
              <a:rPr lang="en-US" sz="4400" dirty="0">
                <a:latin typeface="Sylfaen" pitchFamily="18" charset="0"/>
                <a:cs typeface="Arabic Typesetting" pitchFamily="66" charset="-78"/>
              </a:rPr>
              <a:t>results. </a:t>
            </a:r>
            <a:r>
              <a:rPr lang="en-US" sz="4400" dirty="0" smtClean="0">
                <a:latin typeface="Sylfaen" pitchFamily="18" charset="0"/>
                <a:cs typeface="Arabic Typesetting" pitchFamily="66" charset="-78"/>
              </a:rPr>
              <a:t>Our </a:t>
            </a:r>
            <a:r>
              <a:rPr lang="en-US" sz="4400" dirty="0">
                <a:latin typeface="Sylfaen" pitchFamily="18" charset="0"/>
                <a:cs typeface="Arabic Typesetting" pitchFamily="66" charset="-78"/>
              </a:rPr>
              <a:t>study concerned resolving the issue </a:t>
            </a:r>
            <a:r>
              <a:rPr lang="en-US" sz="4400" dirty="0" smtClean="0">
                <a:latin typeface="Sylfaen" pitchFamily="18" charset="0"/>
                <a:cs typeface="Arabic Typesetting" pitchFamily="66" charset="-78"/>
              </a:rPr>
              <a:t>of the memorability </a:t>
            </a:r>
            <a:r>
              <a:rPr lang="en-US" sz="4400" dirty="0">
                <a:latin typeface="Sylfaen" pitchFamily="18" charset="0"/>
                <a:cs typeface="Arabic Typesetting" pitchFamily="66" charset="-78"/>
              </a:rPr>
              <a:t>of MCI concepts while </a:t>
            </a:r>
            <a:r>
              <a:rPr lang="en-US" sz="4400" dirty="0" smtClean="0">
                <a:latin typeface="Sylfaen" pitchFamily="18" charset="0"/>
                <a:cs typeface="Arabic Typesetting" pitchFamily="66" charset="-78"/>
              </a:rPr>
              <a:t>controlling for </a:t>
            </a:r>
            <a:r>
              <a:rPr lang="en-US" sz="4400" dirty="0">
                <a:latin typeface="Sylfaen" pitchFamily="18" charset="0"/>
                <a:cs typeface="Arabic Typesetting" pitchFamily="66" charset="-78"/>
              </a:rPr>
              <a:t>confounding variables (i.e., word length, </a:t>
            </a:r>
            <a:r>
              <a:rPr lang="en-US" sz="4400" dirty="0" smtClean="0">
                <a:latin typeface="Sylfaen" pitchFamily="18" charset="0"/>
                <a:cs typeface="Arabic Typesetting" pitchFamily="66" charset="-78"/>
              </a:rPr>
              <a:t>word </a:t>
            </a:r>
            <a:r>
              <a:rPr lang="en-US" sz="4400" dirty="0">
                <a:latin typeface="Sylfaen" pitchFamily="18" charset="0"/>
                <a:cs typeface="Arabic Typesetting" pitchFamily="66" charset="-78"/>
              </a:rPr>
              <a:t>frequency, processing time). </a:t>
            </a:r>
            <a:r>
              <a:rPr lang="sk-SK" sz="4400" dirty="0" smtClean="0">
                <a:latin typeface="Sylfaen" pitchFamily="18" charset="0"/>
                <a:cs typeface="Arabic Typesetting" pitchFamily="66" charset="-78"/>
              </a:rPr>
              <a:t>The following </a:t>
            </a:r>
            <a:r>
              <a:rPr lang="cs-CZ" sz="4400" dirty="0" smtClean="0">
                <a:latin typeface="Sylfaen" pitchFamily="18" charset="0"/>
                <a:cs typeface="Arabic Typesetting" pitchFamily="66" charset="-78"/>
              </a:rPr>
              <a:t>concept categories were included:</a:t>
            </a:r>
            <a:r>
              <a:rPr lang="en-US" sz="4400" dirty="0" smtClean="0">
                <a:latin typeface="Sylfaen" pitchFamily="18" charset="0"/>
                <a:cs typeface="Arabic Typesetting" pitchFamily="66" charset="-78"/>
              </a:rPr>
              <a:t> </a:t>
            </a:r>
            <a:r>
              <a:rPr lang="cs-CZ" sz="4400" dirty="0" smtClean="0">
                <a:latin typeface="Sylfaen" pitchFamily="18" charset="0"/>
                <a:cs typeface="Arabic Typesetting" pitchFamily="66" charset="-78"/>
              </a:rPr>
              <a:t>1, </a:t>
            </a:r>
            <a:r>
              <a:rPr lang="cs-CZ" sz="4400" i="1" dirty="0" smtClean="0">
                <a:latin typeface="Sylfaen" pitchFamily="18" charset="0"/>
                <a:cs typeface="Arabic Typesetting" pitchFamily="66" charset="-78"/>
              </a:rPr>
              <a:t>intuitive </a:t>
            </a:r>
            <a:r>
              <a:rPr lang="cs-CZ" sz="4400" dirty="0">
                <a:latin typeface="Sylfaen" pitchFamily="18" charset="0"/>
                <a:cs typeface="Arabic Typesetting" pitchFamily="66" charset="-78"/>
              </a:rPr>
              <a:t>e.g.,  </a:t>
            </a:r>
            <a:r>
              <a:rPr lang="en-US" sz="4400" dirty="0">
                <a:latin typeface="Sylfaen" pitchFamily="18" charset="0"/>
                <a:cs typeface="Arabic Typesetting" pitchFamily="66" charset="-78"/>
              </a:rPr>
              <a:t>galloping </a:t>
            </a:r>
            <a:r>
              <a:rPr lang="en-US" sz="4400" dirty="0" err="1" smtClean="0">
                <a:latin typeface="Sylfaen" pitchFamily="18" charset="0"/>
                <a:cs typeface="Arabic Typesetting" pitchFamily="66" charset="-78"/>
              </a:rPr>
              <a:t>pon</a:t>
            </a:r>
            <a:r>
              <a:rPr lang="sk-SK" sz="4400" dirty="0" smtClean="0">
                <a:latin typeface="Sylfaen" pitchFamily="18" charset="0"/>
                <a:cs typeface="Arabic Typesetting" pitchFamily="66" charset="-78"/>
              </a:rPr>
              <a:t>y; 2, </a:t>
            </a:r>
            <a:r>
              <a:rPr lang="cs-CZ" sz="4400" i="1" dirty="0" smtClean="0">
                <a:latin typeface="Sylfaen" pitchFamily="18" charset="0"/>
                <a:cs typeface="Arabic Typesetting" pitchFamily="66" charset="-78"/>
              </a:rPr>
              <a:t>minimally </a:t>
            </a:r>
            <a:r>
              <a:rPr lang="cs-CZ" sz="4400" i="1" dirty="0">
                <a:latin typeface="Sylfaen" pitchFamily="18" charset="0"/>
                <a:cs typeface="Arabic Typesetting" pitchFamily="66" charset="-78"/>
              </a:rPr>
              <a:t>counterintuitive </a:t>
            </a:r>
            <a:r>
              <a:rPr lang="cs-CZ" sz="4400" dirty="0">
                <a:latin typeface="Sylfaen" pitchFamily="18" charset="0"/>
                <a:cs typeface="Arabic Typesetting" pitchFamily="66" charset="-78"/>
              </a:rPr>
              <a:t>e.g.,  worried </a:t>
            </a:r>
            <a:r>
              <a:rPr lang="cs-CZ" sz="4400" dirty="0" smtClean="0">
                <a:latin typeface="Sylfaen" pitchFamily="18" charset="0"/>
                <a:cs typeface="Arabic Typesetting" pitchFamily="66" charset="-78"/>
              </a:rPr>
              <a:t>chair</a:t>
            </a:r>
            <a:r>
              <a:rPr lang="en-US" sz="4400" dirty="0" smtClean="0">
                <a:latin typeface="Sylfaen" pitchFamily="18" charset="0"/>
                <a:cs typeface="Arabic Typesetting" pitchFamily="66" charset="-78"/>
              </a:rPr>
              <a:t>;</a:t>
            </a:r>
            <a:r>
              <a:rPr lang="cs-CZ" sz="4400" i="1" dirty="0" smtClean="0">
                <a:latin typeface="Sylfaen" pitchFamily="18" charset="0"/>
                <a:cs typeface="Arabic Typesetting" pitchFamily="66" charset="-78"/>
              </a:rPr>
              <a:t> </a:t>
            </a:r>
            <a:r>
              <a:rPr lang="cs-CZ" sz="4400" dirty="0" smtClean="0">
                <a:latin typeface="Sylfaen" pitchFamily="18" charset="0"/>
                <a:cs typeface="Arabic Typesetting" pitchFamily="66" charset="-78"/>
              </a:rPr>
              <a:t>and</a:t>
            </a:r>
            <a:r>
              <a:rPr lang="cs-CZ" sz="4400" i="1" dirty="0" smtClean="0">
                <a:latin typeface="Sylfaen" pitchFamily="18" charset="0"/>
                <a:cs typeface="Arabic Typesetting" pitchFamily="66" charset="-78"/>
              </a:rPr>
              <a:t> 3, counterfactual </a:t>
            </a:r>
            <a:r>
              <a:rPr lang="cs-CZ" sz="4400" i="1" dirty="0">
                <a:latin typeface="Sylfaen" pitchFamily="18" charset="0"/>
                <a:cs typeface="Arabic Typesetting" pitchFamily="66" charset="-78"/>
              </a:rPr>
              <a:t>(</a:t>
            </a:r>
            <a:r>
              <a:rPr lang="cs-CZ" sz="4400" i="1" dirty="0" smtClean="0">
                <a:latin typeface="Sylfaen" pitchFamily="18" charset="0"/>
                <a:cs typeface="Arabic Typesetting" pitchFamily="66" charset="-78"/>
              </a:rPr>
              <a:t>violating</a:t>
            </a:r>
            <a:r>
              <a:rPr lang="en-US" sz="4400" i="1" dirty="0" smtClean="0">
                <a:latin typeface="Sylfaen" pitchFamily="18" charset="0"/>
                <a:cs typeface="Arabic Typesetting" pitchFamily="66" charset="-78"/>
              </a:rPr>
              <a:t> </a:t>
            </a:r>
            <a:r>
              <a:rPr lang="cs-CZ" sz="4400" i="1" dirty="0" smtClean="0">
                <a:latin typeface="Sylfaen" pitchFamily="18" charset="0"/>
                <a:cs typeface="Arabic Typesetting" pitchFamily="66" charset="-78"/>
              </a:rPr>
              <a:t>cultural expectation</a:t>
            </a:r>
            <a:r>
              <a:rPr lang="en-US" sz="4400" i="1" dirty="0" smtClean="0">
                <a:latin typeface="Sylfaen" pitchFamily="18" charset="0"/>
                <a:cs typeface="Arabic Typesetting" pitchFamily="66" charset="-78"/>
              </a:rPr>
              <a:t>s</a:t>
            </a:r>
            <a:r>
              <a:rPr lang="cs-CZ" sz="4400" i="1" dirty="0" smtClean="0">
                <a:latin typeface="Sylfaen" pitchFamily="18" charset="0"/>
                <a:cs typeface="Arabic Typesetting" pitchFamily="66" charset="-78"/>
              </a:rPr>
              <a:t>) </a:t>
            </a:r>
            <a:r>
              <a:rPr lang="cs-CZ" sz="4400" dirty="0">
                <a:latin typeface="Sylfaen" pitchFamily="18" charset="0"/>
                <a:cs typeface="Arabic Typesetting" pitchFamily="66" charset="-78"/>
              </a:rPr>
              <a:t>e.g., </a:t>
            </a:r>
            <a:r>
              <a:rPr lang="en-US" sz="4400" dirty="0">
                <a:latin typeface="Sylfaen" pitchFamily="18" charset="0"/>
                <a:cs typeface="Arabic Typesetting" pitchFamily="66" charset="-78"/>
              </a:rPr>
              <a:t>illiterate </a:t>
            </a:r>
            <a:r>
              <a:rPr lang="en-US" sz="4400" dirty="0" smtClean="0">
                <a:latin typeface="Sylfaen" pitchFamily="18" charset="0"/>
                <a:cs typeface="Arabic Typesetting" pitchFamily="66" charset="-78"/>
              </a:rPr>
              <a:t>teacher</a:t>
            </a:r>
            <a:r>
              <a:rPr lang="sk-SK" sz="4400" dirty="0" smtClean="0">
                <a:latin typeface="Sylfaen" pitchFamily="18" charset="0"/>
                <a:cs typeface="Arabic Typesetting" pitchFamily="66" charset="-78"/>
              </a:rPr>
              <a:t>. Furthermore, ontological categories</a:t>
            </a:r>
            <a:r>
              <a:rPr lang="en-US" sz="4400" dirty="0" smtClean="0">
                <a:latin typeface="Sylfaen" pitchFamily="18" charset="0"/>
                <a:cs typeface="Arabic Typesetting" pitchFamily="66" charset="-78"/>
              </a:rPr>
              <a:t> were taken into account</a:t>
            </a:r>
            <a:r>
              <a:rPr lang="sk-SK" sz="4400" dirty="0" smtClean="0">
                <a:latin typeface="Sylfaen" pitchFamily="18" charset="0"/>
                <a:cs typeface="Arabic Typesetting" pitchFamily="66" charset="-78"/>
              </a:rPr>
              <a:t>, i.e., </a:t>
            </a:r>
            <a:r>
              <a:rPr lang="sk-SK" sz="4400" i="1" dirty="0" smtClean="0">
                <a:latin typeface="Sylfaen" pitchFamily="18" charset="0"/>
                <a:cs typeface="Arabic Typesetting" pitchFamily="66" charset="-78"/>
              </a:rPr>
              <a:t>human, animal, plant </a:t>
            </a:r>
            <a:r>
              <a:rPr lang="sk-SK" sz="4400" dirty="0" smtClean="0">
                <a:latin typeface="Sylfaen" pitchFamily="18" charset="0"/>
                <a:cs typeface="Arabic Typesetting" pitchFamily="66" charset="-78"/>
              </a:rPr>
              <a:t>and </a:t>
            </a:r>
            <a:r>
              <a:rPr lang="sk-SK" sz="4400" i="1" dirty="0" smtClean="0">
                <a:latin typeface="Sylfaen" pitchFamily="18" charset="0"/>
                <a:cs typeface="Arabic Typesetting" pitchFamily="66" charset="-78"/>
              </a:rPr>
              <a:t>object.</a:t>
            </a:r>
            <a:endParaRPr lang="cs-CZ" sz="4400" dirty="0">
              <a:latin typeface="Sylfaen" pitchFamily="18" charset="0"/>
              <a:cs typeface="Arabic Typesetting" pitchFamily="66" charset="-78"/>
            </a:endParaRPr>
          </a:p>
          <a:p>
            <a:pPr algn="just"/>
            <a:endParaRPr lang="en-US" sz="4400" b="1" u="sng" dirty="0">
              <a:latin typeface="Sylfaen" pitchFamily="18" charset="0"/>
              <a:cs typeface="Arabic Typesetting" pitchFamily="66" charset="-78"/>
            </a:endParaRPr>
          </a:p>
          <a:p>
            <a:r>
              <a:rPr lang="sk-SK" sz="4400" dirty="0" smtClean="0">
                <a:latin typeface="Sylfaen" pitchFamily="18" charset="0"/>
                <a:cs typeface="Arabic Typesetting" pitchFamily="66" charset="-78"/>
              </a:rPr>
              <a:t>The </a:t>
            </a:r>
            <a:r>
              <a:rPr lang="en-US" sz="4400" dirty="0" smtClean="0">
                <a:latin typeface="Sylfaen" pitchFamily="18" charset="0"/>
                <a:cs typeface="Arabic Typesetting" pitchFamily="66" charset="-78"/>
              </a:rPr>
              <a:t>research questions</a:t>
            </a:r>
            <a:r>
              <a:rPr lang="sk-SK" sz="4400" dirty="0" smtClean="0">
                <a:latin typeface="Sylfaen" pitchFamily="18" charset="0"/>
                <a:cs typeface="Arabic Typesetting" pitchFamily="66" charset="-78"/>
              </a:rPr>
              <a:t> were as follows:</a:t>
            </a:r>
            <a:endParaRPr lang="sk-SK" sz="4400" dirty="0">
              <a:latin typeface="Sylfaen" pitchFamily="18" charset="0"/>
              <a:cs typeface="Arabic Typesetting" pitchFamily="66" charset="-78"/>
            </a:endParaRPr>
          </a:p>
          <a:p>
            <a:pPr marL="342900" indent="-342900">
              <a:buFont typeface="Wingdings" pitchFamily="2" charset="2"/>
              <a:buChar char="v"/>
            </a:pPr>
            <a:r>
              <a:rPr lang="sk-SK" sz="4400" dirty="0">
                <a:latin typeface="Sylfaen" pitchFamily="18" charset="0"/>
                <a:cs typeface="Arabic Typesetting" pitchFamily="66" charset="-78"/>
              </a:rPr>
              <a:t>Are minimally counterintuitive concepts more memorable than other </a:t>
            </a:r>
            <a:r>
              <a:rPr lang="sk-SK" sz="4400" dirty="0" smtClean="0">
                <a:latin typeface="Sylfaen" pitchFamily="18" charset="0"/>
                <a:cs typeface="Arabic Typesetting" pitchFamily="66" charset="-78"/>
              </a:rPr>
              <a:t>concepts?</a:t>
            </a:r>
            <a:endParaRPr lang="cs-CZ" sz="4400" dirty="0" smtClean="0">
              <a:latin typeface="Sylfaen" pitchFamily="18" charset="0"/>
              <a:cs typeface="Arabic Typesetting" pitchFamily="66" charset="-78"/>
            </a:endParaRPr>
          </a:p>
          <a:p>
            <a:pPr marL="342900" indent="-342900">
              <a:buFont typeface="Wingdings" pitchFamily="2" charset="2"/>
              <a:buChar char="v"/>
            </a:pPr>
            <a:r>
              <a:rPr lang="sk-SK" sz="4400" dirty="0" smtClean="0">
                <a:latin typeface="Sylfaen" pitchFamily="18" charset="0"/>
                <a:cs typeface="Arabic Typesetting" pitchFamily="66" charset="-78"/>
              </a:rPr>
              <a:t>Are </a:t>
            </a:r>
            <a:r>
              <a:rPr lang="sk-SK" sz="4400" dirty="0">
                <a:latin typeface="Sylfaen" pitchFamily="18" charset="0"/>
                <a:cs typeface="Arabic Typesetting" pitchFamily="66" charset="-78"/>
              </a:rPr>
              <a:t>there concepts </a:t>
            </a:r>
            <a:r>
              <a:rPr lang="en-US" sz="4400" dirty="0">
                <a:latin typeface="Sylfaen" pitchFamily="18" charset="0"/>
                <a:cs typeface="Arabic Typesetting" pitchFamily="66" charset="-78"/>
              </a:rPr>
              <a:t>more easily</a:t>
            </a:r>
            <a:r>
              <a:rPr lang="sk-SK" sz="4400" dirty="0">
                <a:latin typeface="Sylfaen" pitchFamily="18" charset="0"/>
                <a:cs typeface="Arabic Typesetting" pitchFamily="66" charset="-78"/>
              </a:rPr>
              <a:t> </a:t>
            </a:r>
            <a:r>
              <a:rPr lang="en-US" sz="4400" dirty="0" smtClean="0">
                <a:latin typeface="Sylfaen" pitchFamily="18" charset="0"/>
                <a:cs typeface="Arabic Typesetting" pitchFamily="66" charset="-78"/>
              </a:rPr>
              <a:t>l</a:t>
            </a:r>
            <a:r>
              <a:rPr lang="sk-SK" sz="4400" dirty="0" smtClean="0">
                <a:latin typeface="Sylfaen" pitchFamily="18" charset="0"/>
                <a:cs typeface="Arabic Typesetting" pitchFamily="66" charset="-78"/>
              </a:rPr>
              <a:t>ear</a:t>
            </a:r>
            <a:r>
              <a:rPr lang="en-US" sz="4400" dirty="0" smtClean="0">
                <a:latin typeface="Sylfaen" pitchFamily="18" charset="0"/>
                <a:cs typeface="Arabic Typesetting" pitchFamily="66" charset="-78"/>
              </a:rPr>
              <a:t>n</a:t>
            </a:r>
            <a:r>
              <a:rPr lang="sk-SK" sz="4400" dirty="0" smtClean="0">
                <a:latin typeface="Sylfaen" pitchFamily="18" charset="0"/>
                <a:cs typeface="Arabic Typesetting" pitchFamily="66" charset="-78"/>
              </a:rPr>
              <a:t>ed than others </a:t>
            </a:r>
            <a:r>
              <a:rPr lang="en-US" sz="4400" dirty="0" smtClean="0">
                <a:latin typeface="Sylfaen" pitchFamily="18" charset="0"/>
                <a:cs typeface="Arabic Typesetting" pitchFamily="66" charset="-78"/>
              </a:rPr>
              <a:t>due to</a:t>
            </a:r>
            <a:r>
              <a:rPr lang="sk-SK" sz="4400" dirty="0" smtClean="0">
                <a:latin typeface="Sylfaen" pitchFamily="18" charset="0"/>
                <a:cs typeface="Arabic Typesetting" pitchFamily="66" charset="-78"/>
              </a:rPr>
              <a:t> </a:t>
            </a:r>
            <a:r>
              <a:rPr lang="sk-SK" sz="4400" dirty="0">
                <a:latin typeface="Sylfaen" pitchFamily="18" charset="0"/>
                <a:cs typeface="Arabic Typesetting" pitchFamily="66" charset="-78"/>
              </a:rPr>
              <a:t>repeated exposure to </a:t>
            </a:r>
            <a:r>
              <a:rPr lang="sk-SK" sz="4400" dirty="0" smtClean="0">
                <a:latin typeface="Sylfaen" pitchFamily="18" charset="0"/>
                <a:cs typeface="Arabic Typesetting" pitchFamily="66" charset="-78"/>
              </a:rPr>
              <a:t>them?</a:t>
            </a:r>
            <a:endParaRPr lang="cs-CZ" sz="4400" dirty="0" smtClean="0">
              <a:latin typeface="Sylfaen" pitchFamily="18" charset="0"/>
              <a:cs typeface="Arabic Typesetting" pitchFamily="66" charset="-78"/>
            </a:endParaRPr>
          </a:p>
          <a:p>
            <a:pPr marL="342900" indent="-342900">
              <a:buFont typeface="Wingdings" pitchFamily="2" charset="2"/>
              <a:buChar char="v"/>
            </a:pPr>
            <a:r>
              <a:rPr lang="sk-SK" sz="4400" dirty="0" smtClean="0">
                <a:latin typeface="Sylfaen" pitchFamily="18" charset="0"/>
                <a:cs typeface="Arabic Typesetting" pitchFamily="66" charset="-78"/>
              </a:rPr>
              <a:t>Are </a:t>
            </a:r>
            <a:r>
              <a:rPr lang="sk-SK" sz="4400" dirty="0">
                <a:latin typeface="Sylfaen" pitchFamily="18" charset="0"/>
                <a:cs typeface="Arabic Typesetting" pitchFamily="66" charset="-78"/>
              </a:rPr>
              <a:t>there ontological categories </a:t>
            </a:r>
            <a:r>
              <a:rPr lang="en-US" sz="4400" dirty="0" smtClean="0">
                <a:latin typeface="Sylfaen" pitchFamily="18" charset="0"/>
                <a:cs typeface="Arabic Typesetting" pitchFamily="66" charset="-78"/>
              </a:rPr>
              <a:t>which are </a:t>
            </a:r>
            <a:r>
              <a:rPr lang="sk-SK" sz="4400" dirty="0" smtClean="0">
                <a:latin typeface="Sylfaen" pitchFamily="18" charset="0"/>
                <a:cs typeface="Arabic Typesetting" pitchFamily="66" charset="-78"/>
              </a:rPr>
              <a:t>recalled </a:t>
            </a:r>
            <a:r>
              <a:rPr lang="sk-SK" sz="4400" dirty="0">
                <a:latin typeface="Sylfaen" pitchFamily="18" charset="0"/>
                <a:cs typeface="Arabic Typesetting" pitchFamily="66" charset="-78"/>
              </a:rPr>
              <a:t>better?</a:t>
            </a:r>
            <a:endParaRPr lang="en-US" sz="4400" dirty="0">
              <a:latin typeface="Sylfaen" pitchFamily="18" charset="0"/>
              <a:cs typeface="Arabic Typesetting" pitchFamily="66" charset="-78"/>
            </a:endParaRPr>
          </a:p>
          <a:p>
            <a:pPr marL="342900" indent="-342900">
              <a:buFont typeface="Wingdings" pitchFamily="2" charset="2"/>
              <a:buChar char="v"/>
            </a:pPr>
            <a:endParaRPr lang="sk-SK" sz="3600" dirty="0"/>
          </a:p>
          <a:p>
            <a:pPr algn="just"/>
            <a:endParaRPr lang="cs-CZ" sz="3600" b="1" u="sng" dirty="0">
              <a:latin typeface="Book Antiqua" pitchFamily="18" charset="0"/>
            </a:endParaRPr>
          </a:p>
          <a:p>
            <a:pPr algn="just"/>
            <a:r>
              <a:rPr lang="cs-CZ" sz="6000" b="1" dirty="0">
                <a:latin typeface="Book Antiqua" pitchFamily="18" charset="0"/>
              </a:rPr>
              <a:t>                                                                     </a:t>
            </a:r>
            <a:endParaRPr lang="cs-CZ" sz="7200" b="1" u="sng" dirty="0">
              <a:latin typeface="Book Antiqua" pitchFamily="18" charset="0"/>
            </a:endParaRPr>
          </a:p>
          <a:p>
            <a:pPr algn="just"/>
            <a:endParaRPr lang="cs-CZ" sz="7200" b="1" u="sng" dirty="0">
              <a:latin typeface="Book Antiqua" pitchFamily="18" charset="0"/>
            </a:endParaRPr>
          </a:p>
          <a:p>
            <a:pPr algn="just"/>
            <a:endParaRPr lang="cs-CZ" sz="3600" b="1" u="sng" dirty="0">
              <a:latin typeface="Book Antiqua" pitchFamily="18" charset="0"/>
            </a:endParaRPr>
          </a:p>
        </p:txBody>
      </p:sp>
      <p:sp>
        <p:nvSpPr>
          <p:cNvPr id="4" name="TextBox 3"/>
          <p:cNvSpPr txBox="1"/>
          <p:nvPr/>
        </p:nvSpPr>
        <p:spPr>
          <a:xfrm>
            <a:off x="29306837" y="6023470"/>
            <a:ext cx="184731" cy="1354217"/>
          </a:xfrm>
          <a:prstGeom prst="rect">
            <a:avLst/>
          </a:prstGeom>
          <a:noFill/>
        </p:spPr>
        <p:txBody>
          <a:bodyPr wrap="none" rtlCol="0">
            <a:spAutoFit/>
          </a:bodyPr>
          <a:lstStyle/>
          <a:p>
            <a:endParaRPr lang="en-US" dirty="0"/>
          </a:p>
        </p:txBody>
      </p:sp>
      <p:sp>
        <p:nvSpPr>
          <p:cNvPr id="25" name="TextBox 24"/>
          <p:cNvSpPr txBox="1"/>
          <p:nvPr/>
        </p:nvSpPr>
        <p:spPr>
          <a:xfrm>
            <a:off x="1914437" y="17936997"/>
            <a:ext cx="13219199" cy="9859670"/>
          </a:xfrm>
          <a:prstGeom prst="rect">
            <a:avLst/>
          </a:prstGeom>
          <a:solidFill>
            <a:srgbClr val="FFFF99">
              <a:alpha val="70000"/>
            </a:srgbClr>
          </a:solidFill>
          <a:ln>
            <a:solidFill>
              <a:schemeClr val="tx1"/>
            </a:solidFill>
          </a:ln>
        </p:spPr>
        <p:txBody>
          <a:bodyPr wrap="square" lIns="914400" rIns="914400" rtlCol="0">
            <a:noAutofit/>
          </a:bodyPr>
          <a:lstStyle/>
          <a:p>
            <a:pPr algn="ctr"/>
            <a:endParaRPr lang="en-US" sz="4800" b="1" u="sng" dirty="0" smtClean="0">
              <a:latin typeface="Book Antiqua" pitchFamily="18" charset="0"/>
            </a:endParaRPr>
          </a:p>
          <a:p>
            <a:pPr algn="ctr"/>
            <a:r>
              <a:rPr lang="en-US" sz="4000" b="1" u="sng" dirty="0" smtClean="0">
                <a:latin typeface="Sylfaen" pitchFamily="18" charset="0"/>
                <a:cs typeface="Arabic Typesetting" pitchFamily="66" charset="-78"/>
              </a:rPr>
              <a:t>Method</a:t>
            </a:r>
            <a:endParaRPr lang="cs-CZ" sz="4000" b="1" u="sng" dirty="0" smtClean="0">
              <a:latin typeface="Sylfaen" pitchFamily="18" charset="0"/>
              <a:cs typeface="Arabic Typesetting" pitchFamily="66" charset="-78"/>
            </a:endParaRPr>
          </a:p>
          <a:p>
            <a:pPr algn="just"/>
            <a:endParaRPr lang="en-US" sz="4000" b="1" u="sng" dirty="0" smtClean="0">
              <a:latin typeface="Sylfaen" pitchFamily="18" charset="0"/>
              <a:cs typeface="Arabic Typesetting" pitchFamily="66" charset="-78"/>
            </a:endParaRPr>
          </a:p>
          <a:p>
            <a:pPr algn="just"/>
            <a:r>
              <a:rPr lang="en-US" sz="4000" b="1" u="sng" dirty="0" smtClean="0">
                <a:latin typeface="Sylfaen" pitchFamily="18" charset="0"/>
                <a:cs typeface="Arabic Typesetting" pitchFamily="66" charset="-78"/>
              </a:rPr>
              <a:t>Simple recall paradigm</a:t>
            </a:r>
          </a:p>
          <a:p>
            <a:pPr algn="just"/>
            <a:endParaRPr lang="en-US" sz="4000" b="1" u="sng" dirty="0" smtClean="0">
              <a:latin typeface="Sylfaen" pitchFamily="18" charset="0"/>
              <a:cs typeface="Arabic Typesetting" pitchFamily="66" charset="-78"/>
            </a:endParaRPr>
          </a:p>
          <a:p>
            <a:pPr marL="342900" indent="-342900">
              <a:buFont typeface="Wingdings" pitchFamily="2" charset="2"/>
              <a:buChar char="v"/>
            </a:pPr>
            <a:r>
              <a:rPr lang="cs-CZ" sz="4000" dirty="0">
                <a:latin typeface="Sylfaen" pitchFamily="18" charset="0"/>
                <a:cs typeface="Arabic Typesetting" pitchFamily="66" charset="-78"/>
              </a:rPr>
              <a:t>25 subjects </a:t>
            </a:r>
          </a:p>
          <a:p>
            <a:pPr marL="342900" indent="-342900">
              <a:buFont typeface="Wingdings" pitchFamily="2" charset="2"/>
              <a:buChar char="v"/>
            </a:pPr>
            <a:r>
              <a:rPr lang="cs-CZ" sz="4000" dirty="0">
                <a:latin typeface="Sylfaen" pitchFamily="18" charset="0"/>
                <a:cs typeface="Arabic Typesetting" pitchFamily="66" charset="-78"/>
              </a:rPr>
              <a:t>p</a:t>
            </a:r>
            <a:r>
              <a:rPr lang="cs-CZ" sz="4000" dirty="0" smtClean="0">
                <a:latin typeface="Sylfaen" pitchFamily="18" charset="0"/>
                <a:cs typeface="Arabic Typesetting" pitchFamily="66" charset="-78"/>
              </a:rPr>
              <a:t>articipants </a:t>
            </a:r>
            <a:r>
              <a:rPr lang="cs-CZ" sz="4000" dirty="0">
                <a:latin typeface="Sylfaen" pitchFamily="18" charset="0"/>
                <a:cs typeface="Arabic Typesetting" pitchFamily="66" charset="-78"/>
              </a:rPr>
              <a:t>studied 48 concepts (4 in each concept category and ontol. category) </a:t>
            </a:r>
          </a:p>
          <a:p>
            <a:pPr marL="342900" indent="-342900">
              <a:buFont typeface="Wingdings" pitchFamily="2" charset="2"/>
              <a:buChar char="v"/>
            </a:pPr>
            <a:r>
              <a:rPr lang="cs-CZ" sz="4000" dirty="0">
                <a:latin typeface="Sylfaen" pitchFamily="18" charset="0"/>
                <a:cs typeface="Arabic Typesetting" pitchFamily="66" charset="-78"/>
              </a:rPr>
              <a:t>SOA=1500ms</a:t>
            </a:r>
          </a:p>
          <a:p>
            <a:pPr marL="342900" indent="-342900">
              <a:buFont typeface="Wingdings" pitchFamily="2" charset="2"/>
              <a:buChar char="v"/>
            </a:pPr>
            <a:r>
              <a:rPr lang="cs-CZ" sz="4000" dirty="0">
                <a:latin typeface="Sylfaen" pitchFamily="18" charset="0"/>
                <a:cs typeface="Arabic Typesetting" pitchFamily="66" charset="-78"/>
              </a:rPr>
              <a:t>Learning phase 1, Distractor Task (2 min), Recall phase 1</a:t>
            </a:r>
          </a:p>
          <a:p>
            <a:pPr marL="342900" indent="-342900">
              <a:buFont typeface="Wingdings" pitchFamily="2" charset="2"/>
              <a:buChar char="v"/>
            </a:pPr>
            <a:r>
              <a:rPr lang="cs-CZ" sz="4000" dirty="0">
                <a:latin typeface="Sylfaen" pitchFamily="18" charset="0"/>
                <a:cs typeface="Arabic Typesetting" pitchFamily="66" charset="-78"/>
              </a:rPr>
              <a:t>Learning phase 2, Distractor Task (2 min), Recall phase </a:t>
            </a:r>
            <a:r>
              <a:rPr lang="cs-CZ" sz="4000" dirty="0" smtClean="0">
                <a:latin typeface="Sylfaen" pitchFamily="18" charset="0"/>
                <a:cs typeface="Arabic Typesetting" pitchFamily="66" charset="-78"/>
              </a:rPr>
              <a:t>2</a:t>
            </a:r>
            <a:endParaRPr lang="en-US" sz="4000" dirty="0">
              <a:latin typeface="Sylfaen" pitchFamily="18" charset="0"/>
              <a:cs typeface="Arabic Typesetting" pitchFamily="66" charset="-78"/>
            </a:endParaRPr>
          </a:p>
          <a:p>
            <a:pPr marL="342900" indent="-342900">
              <a:buFont typeface="Wingdings" pitchFamily="2" charset="2"/>
              <a:buChar char="v"/>
            </a:pPr>
            <a:r>
              <a:rPr lang="en-US" sz="4000" dirty="0" smtClean="0">
                <a:latin typeface="Sylfaen" pitchFamily="18" charset="0"/>
                <a:cs typeface="Arabic Typesetting" pitchFamily="66" charset="-78"/>
              </a:rPr>
              <a:t>Recognition task </a:t>
            </a:r>
            <a:r>
              <a:rPr lang="sk-SK" sz="4000" dirty="0" smtClean="0">
                <a:latin typeface="Sylfaen" pitchFamily="18" charset="0"/>
                <a:cs typeface="Arabic Typesetting" pitchFamily="66" charset="-78"/>
              </a:rPr>
              <a:t>(approx. 1 month after completion of the study)</a:t>
            </a:r>
            <a:endParaRPr lang="cs-CZ" sz="4000" dirty="0">
              <a:latin typeface="Sylfaen" pitchFamily="18" charset="0"/>
              <a:cs typeface="Arabic Typesetting" pitchFamily="66" charset="-78"/>
            </a:endParaRPr>
          </a:p>
          <a:p>
            <a:pPr algn="just"/>
            <a:endParaRPr lang="en-US" sz="4000" b="1" u="sng" dirty="0" smtClean="0">
              <a:latin typeface="Book Antiqua" pitchFamily="18" charset="0"/>
            </a:endParaRPr>
          </a:p>
          <a:p>
            <a:pPr algn="just"/>
            <a:endParaRPr lang="cs-CZ" sz="4000" b="1" u="sng" dirty="0">
              <a:latin typeface="Book Antiqua" pitchFamily="18" charset="0"/>
            </a:endParaRPr>
          </a:p>
          <a:p>
            <a:pPr algn="just"/>
            <a:endParaRPr lang="cs-CZ" sz="3600" b="1" u="sng" dirty="0">
              <a:latin typeface="Book Antiqua" pitchFamily="18" charset="0"/>
            </a:endParaRPr>
          </a:p>
        </p:txBody>
      </p:sp>
      <p:sp>
        <p:nvSpPr>
          <p:cNvPr id="34" name="TextBox 33"/>
          <p:cNvSpPr txBox="1"/>
          <p:nvPr/>
        </p:nvSpPr>
        <p:spPr>
          <a:xfrm>
            <a:off x="15590837" y="17968119"/>
            <a:ext cx="12725400" cy="17373600"/>
          </a:xfrm>
          <a:prstGeom prst="rect">
            <a:avLst/>
          </a:prstGeom>
          <a:solidFill>
            <a:srgbClr val="FFCC99">
              <a:alpha val="80000"/>
            </a:srgbClr>
          </a:solidFill>
          <a:ln>
            <a:solidFill>
              <a:schemeClr val="tx1"/>
            </a:solidFill>
          </a:ln>
        </p:spPr>
        <p:txBody>
          <a:bodyPr wrap="square" lIns="914400" rIns="914400" rtlCol="0">
            <a:noAutofit/>
          </a:bodyPr>
          <a:lstStyle/>
          <a:p>
            <a:pPr algn="ctr"/>
            <a:endParaRPr lang="sk-SK" sz="4800" b="1" u="sng" dirty="0">
              <a:latin typeface="Book Antiqua" pitchFamily="18" charset="0"/>
            </a:endParaRPr>
          </a:p>
          <a:p>
            <a:pPr algn="ctr"/>
            <a:r>
              <a:rPr lang="en-US" sz="4000" b="1" u="sng" dirty="0" smtClean="0">
                <a:latin typeface="Sylfaen" pitchFamily="18" charset="0"/>
              </a:rPr>
              <a:t>Results</a:t>
            </a:r>
            <a:endParaRPr lang="cs-CZ" sz="4000" b="1" u="sng" dirty="0" smtClean="0">
              <a:latin typeface="Sylfaen" pitchFamily="18" charset="0"/>
            </a:endParaRPr>
          </a:p>
          <a:p>
            <a:pPr algn="just"/>
            <a:endParaRPr lang="cs-CZ" sz="3600" b="1" u="sng" dirty="0">
              <a:latin typeface="Sylfaen" pitchFamily="18" charset="0"/>
            </a:endParaRPr>
          </a:p>
          <a:p>
            <a:pPr algn="just"/>
            <a:r>
              <a:rPr lang="en-US" sz="3600" dirty="0" smtClean="0">
                <a:latin typeface="Sylfaen" pitchFamily="18" charset="0"/>
              </a:rPr>
              <a:t>A one-way </a:t>
            </a:r>
            <a:r>
              <a:rPr lang="en-US" sz="3600" dirty="0">
                <a:latin typeface="Sylfaen" pitchFamily="18" charset="0"/>
              </a:rPr>
              <a:t>analysis of </a:t>
            </a:r>
            <a:r>
              <a:rPr lang="en-US" sz="3600" dirty="0" smtClean="0">
                <a:latin typeface="Sylfaen" pitchFamily="18" charset="0"/>
              </a:rPr>
              <a:t>variance</a:t>
            </a:r>
            <a:r>
              <a:rPr lang="sk-SK" sz="3600" dirty="0">
                <a:latin typeface="Sylfaen" pitchFamily="18" charset="0"/>
              </a:rPr>
              <a:t> </a:t>
            </a:r>
            <a:r>
              <a:rPr lang="sk-SK" sz="3600" dirty="0" smtClean="0">
                <a:latin typeface="Sylfaen" pitchFamily="18" charset="0"/>
              </a:rPr>
              <a:t>was conducted in order to determine the effect of concept categor</a:t>
            </a:r>
            <a:r>
              <a:rPr lang="en-US" sz="3600" dirty="0">
                <a:latin typeface="Sylfaen" pitchFamily="18" charset="0"/>
              </a:rPr>
              <a:t>y</a:t>
            </a:r>
            <a:r>
              <a:rPr lang="sk-SK" sz="3600" dirty="0" smtClean="0">
                <a:latin typeface="Sylfaen" pitchFamily="18" charset="0"/>
              </a:rPr>
              <a:t> on memory recall.</a:t>
            </a:r>
          </a:p>
          <a:p>
            <a:pPr algn="just"/>
            <a:endParaRPr lang="sk-SK" sz="3600" u="sng" dirty="0">
              <a:latin typeface="Sylfaen" pitchFamily="18" charset="0"/>
            </a:endParaRPr>
          </a:p>
          <a:p>
            <a:pPr algn="just"/>
            <a:r>
              <a:rPr lang="sk-SK" sz="3600" b="1" u="sng" dirty="0" smtClean="0">
                <a:latin typeface="Sylfaen" pitchFamily="18" charset="0"/>
              </a:rPr>
              <a:t>RECALL 1</a:t>
            </a:r>
            <a:r>
              <a:rPr lang="sk-SK" sz="3600" u="sng" dirty="0">
                <a:latin typeface="Sylfaen" pitchFamily="18" charset="0"/>
              </a:rPr>
              <a:t>:</a:t>
            </a:r>
            <a:r>
              <a:rPr lang="en-US" sz="3600" u="sng" dirty="0" smtClean="0">
                <a:latin typeface="Sylfaen" pitchFamily="18" charset="0"/>
              </a:rPr>
              <a:t> </a:t>
            </a:r>
            <a:r>
              <a:rPr lang="en-US" sz="3600" u="sng" dirty="0">
                <a:latin typeface="Sylfaen" pitchFamily="18" charset="0"/>
              </a:rPr>
              <a:t>F(2,45)= </a:t>
            </a:r>
            <a:r>
              <a:rPr lang="en-US" sz="3600" u="sng" dirty="0" smtClean="0">
                <a:latin typeface="Sylfaen" pitchFamily="18" charset="0"/>
              </a:rPr>
              <a:t>3.69, </a:t>
            </a:r>
            <a:r>
              <a:rPr lang="en-US" sz="3600" u="sng" dirty="0">
                <a:latin typeface="Sylfaen" pitchFamily="18" charset="0"/>
              </a:rPr>
              <a:t>p&lt;.05, ω= .</a:t>
            </a:r>
            <a:r>
              <a:rPr lang="en-US" sz="3600" u="sng" dirty="0" smtClean="0">
                <a:latin typeface="Sylfaen" pitchFamily="18" charset="0"/>
              </a:rPr>
              <a:t>38</a:t>
            </a:r>
            <a:endParaRPr lang="sk-SK" sz="3600" dirty="0" smtClean="0">
              <a:latin typeface="Sylfaen" pitchFamily="18" charset="0"/>
            </a:endParaRPr>
          </a:p>
          <a:p>
            <a:pPr algn="just"/>
            <a:r>
              <a:rPr lang="sk-SK" sz="3600" dirty="0">
                <a:latin typeface="Sylfaen" pitchFamily="18" charset="0"/>
              </a:rPr>
              <a:t>T</a:t>
            </a:r>
            <a:r>
              <a:rPr lang="en-US" sz="3600" dirty="0" smtClean="0">
                <a:latin typeface="Sylfaen" pitchFamily="18" charset="0"/>
              </a:rPr>
              <a:t>he </a:t>
            </a:r>
            <a:r>
              <a:rPr lang="en-US" sz="3600" dirty="0">
                <a:latin typeface="Sylfaen" pitchFamily="18" charset="0"/>
              </a:rPr>
              <a:t>memorability of counter-factual concepts (M= 4.00, SD= 3.25) was superior to </a:t>
            </a:r>
            <a:r>
              <a:rPr lang="en-US" sz="3600" dirty="0" smtClean="0">
                <a:latin typeface="Sylfaen" pitchFamily="18" charset="0"/>
              </a:rPr>
              <a:t>that of MCI (</a:t>
            </a:r>
            <a:r>
              <a:rPr lang="en-US" sz="3600" dirty="0">
                <a:latin typeface="Sylfaen" pitchFamily="18" charset="0"/>
              </a:rPr>
              <a:t>M= 2.06, SD=1.29) and intuitive (M=2.12, SD=2.42) </a:t>
            </a:r>
            <a:r>
              <a:rPr lang="en-US" sz="3600" dirty="0" smtClean="0">
                <a:latin typeface="Sylfaen" pitchFamily="18" charset="0"/>
              </a:rPr>
              <a:t>concepts</a:t>
            </a:r>
            <a:r>
              <a:rPr lang="sk-SK" sz="3600" dirty="0" smtClean="0">
                <a:latin typeface="Sylfaen" pitchFamily="18" charset="0"/>
              </a:rPr>
              <a:t>. T</a:t>
            </a:r>
            <a:r>
              <a:rPr lang="en-US" sz="3600" dirty="0" smtClean="0">
                <a:latin typeface="Sylfaen" pitchFamily="18" charset="0"/>
              </a:rPr>
              <a:t>he </a:t>
            </a:r>
            <a:r>
              <a:rPr lang="en-US" sz="3600" dirty="0">
                <a:latin typeface="Sylfaen" pitchFamily="18" charset="0"/>
              </a:rPr>
              <a:t>recall of MCI concepts is not significantly different from the recall of  intuitive concepts at p&lt;.05. </a:t>
            </a:r>
            <a:endParaRPr lang="sk-SK" sz="3600" dirty="0" smtClean="0">
              <a:latin typeface="Sylfaen" pitchFamily="18" charset="0"/>
            </a:endParaRPr>
          </a:p>
          <a:p>
            <a:pPr algn="just"/>
            <a:endParaRPr lang="sk-SK" sz="3600" dirty="0" smtClean="0">
              <a:latin typeface="Sylfaen" pitchFamily="18" charset="0"/>
            </a:endParaRPr>
          </a:p>
          <a:p>
            <a:pPr algn="just"/>
            <a:r>
              <a:rPr lang="sk-SK" sz="3600" b="1" u="sng" dirty="0" smtClean="0">
                <a:latin typeface="Sylfaen" pitchFamily="18" charset="0"/>
              </a:rPr>
              <a:t>RECALL 2:</a:t>
            </a:r>
            <a:r>
              <a:rPr lang="sk-SK" sz="3600" u="sng" dirty="0" smtClean="0">
                <a:latin typeface="Sylfaen" pitchFamily="18" charset="0"/>
              </a:rPr>
              <a:t> </a:t>
            </a:r>
            <a:r>
              <a:rPr lang="en-US" sz="3600" u="sng" dirty="0">
                <a:latin typeface="Sylfaen" pitchFamily="18" charset="0"/>
              </a:rPr>
              <a:t>F(2,45)= </a:t>
            </a:r>
            <a:r>
              <a:rPr lang="en-US" sz="3600" u="sng" dirty="0" smtClean="0">
                <a:latin typeface="Sylfaen" pitchFamily="18" charset="0"/>
              </a:rPr>
              <a:t>4.25,  </a:t>
            </a:r>
            <a:r>
              <a:rPr lang="en-US" sz="3600" u="sng" dirty="0">
                <a:latin typeface="Sylfaen" pitchFamily="18" charset="0"/>
              </a:rPr>
              <a:t>p&lt;.05, ω= .</a:t>
            </a:r>
            <a:r>
              <a:rPr lang="en-US" sz="3600" u="sng" dirty="0" smtClean="0">
                <a:latin typeface="Sylfaen" pitchFamily="18" charset="0"/>
              </a:rPr>
              <a:t>4</a:t>
            </a:r>
            <a:r>
              <a:rPr lang="sk-SK" sz="3600" u="sng" dirty="0" smtClean="0">
                <a:latin typeface="Sylfaen" pitchFamily="18" charset="0"/>
              </a:rPr>
              <a:t>7</a:t>
            </a:r>
            <a:endParaRPr lang="sk-SK" sz="3600" dirty="0" smtClean="0">
              <a:latin typeface="Sylfaen" pitchFamily="18" charset="0"/>
            </a:endParaRPr>
          </a:p>
          <a:p>
            <a:pPr algn="just"/>
            <a:r>
              <a:rPr lang="en-US" sz="3600" dirty="0" smtClean="0">
                <a:latin typeface="Sylfaen" pitchFamily="18" charset="0"/>
              </a:rPr>
              <a:t>The </a:t>
            </a:r>
            <a:r>
              <a:rPr lang="en-US" sz="3600" dirty="0">
                <a:latin typeface="Sylfaen" pitchFamily="18" charset="0"/>
              </a:rPr>
              <a:t>recall of EVC concepts was greater (M= 5.39, SD= 3.16) than </a:t>
            </a:r>
            <a:r>
              <a:rPr lang="en-US" sz="3600" dirty="0" smtClean="0">
                <a:latin typeface="Sylfaen" pitchFamily="18" charset="0"/>
              </a:rPr>
              <a:t>that of </a:t>
            </a:r>
            <a:r>
              <a:rPr lang="en-US" sz="3600" dirty="0">
                <a:latin typeface="Sylfaen" pitchFamily="18" charset="0"/>
              </a:rPr>
              <a:t>MCI (M= 3.25, SD=2.08)  or INT concepts (M=3.06, SD=2.08). Again, the recall of INT and MCI concepts was not significantly different at p&lt; .05. </a:t>
            </a:r>
            <a:endParaRPr lang="sk-SK" sz="3600" dirty="0" smtClean="0">
              <a:latin typeface="Sylfaen" pitchFamily="18" charset="0"/>
            </a:endParaRPr>
          </a:p>
          <a:p>
            <a:pPr algn="just"/>
            <a:endParaRPr lang="sk-SK" sz="3600" dirty="0" smtClean="0">
              <a:latin typeface="Sylfaen" pitchFamily="18" charset="0"/>
            </a:endParaRPr>
          </a:p>
          <a:p>
            <a:pPr algn="just"/>
            <a:r>
              <a:rPr lang="sk-SK" sz="3600" b="1" u="sng" dirty="0" smtClean="0">
                <a:latin typeface="Sylfaen" pitchFamily="18" charset="0"/>
              </a:rPr>
              <a:t>RECOGNITION (1 MONTH LATER</a:t>
            </a:r>
            <a:r>
              <a:rPr lang="sk-SK" sz="3600" u="sng" dirty="0" smtClean="0">
                <a:latin typeface="Sylfaen" pitchFamily="18" charset="0"/>
              </a:rPr>
              <a:t>): </a:t>
            </a:r>
            <a:r>
              <a:rPr lang="en-US" sz="3600" u="sng" dirty="0">
                <a:latin typeface="Sylfaen" pitchFamily="18" charset="0"/>
              </a:rPr>
              <a:t>F(2,45)= </a:t>
            </a:r>
            <a:r>
              <a:rPr lang="sk-SK" sz="3600" u="sng" dirty="0" smtClean="0">
                <a:latin typeface="Sylfaen" pitchFamily="18" charset="0"/>
              </a:rPr>
              <a:t>2.43</a:t>
            </a:r>
            <a:r>
              <a:rPr lang="en-US" sz="3600" u="sng" dirty="0" smtClean="0">
                <a:latin typeface="Sylfaen" pitchFamily="18" charset="0"/>
              </a:rPr>
              <a:t>,  </a:t>
            </a:r>
            <a:r>
              <a:rPr lang="sk-SK" sz="3600" u="sng" dirty="0" smtClean="0">
                <a:latin typeface="Sylfaen" pitchFamily="18" charset="0"/>
              </a:rPr>
              <a:t>ns</a:t>
            </a:r>
            <a:endParaRPr lang="sk-SK" sz="3600" u="sng" dirty="0">
              <a:latin typeface="Sylfaen" pitchFamily="18" charset="0"/>
            </a:endParaRPr>
          </a:p>
          <a:p>
            <a:pPr algn="just"/>
            <a:r>
              <a:rPr lang="sk-SK" sz="3600" dirty="0" smtClean="0">
                <a:latin typeface="Sylfaen" pitchFamily="18" charset="0"/>
              </a:rPr>
              <a:t>No significant effect of concepts category on memory recognition was found</a:t>
            </a:r>
            <a:r>
              <a:rPr lang="en-US" sz="3600" smtClean="0">
                <a:latin typeface="Sylfaen" pitchFamily="18" charset="0"/>
              </a:rPr>
              <a:t>.</a:t>
            </a:r>
            <a:endParaRPr lang="sk-SK" sz="3600" dirty="0" smtClean="0">
              <a:latin typeface="Sylfaen" pitchFamily="18" charset="0"/>
            </a:endParaRPr>
          </a:p>
          <a:p>
            <a:pPr algn="just"/>
            <a:endParaRPr lang="sk-SK" sz="3600" dirty="0" smtClean="0">
              <a:latin typeface="Sylfaen" pitchFamily="18" charset="0"/>
            </a:endParaRPr>
          </a:p>
          <a:p>
            <a:pPr algn="just"/>
            <a:r>
              <a:rPr lang="sk-SK" sz="3600" b="1" u="sng" dirty="0" smtClean="0">
                <a:latin typeface="Sylfaen" pitchFamily="18" charset="0"/>
              </a:rPr>
              <a:t>OVERALL  RECALL: </a:t>
            </a:r>
            <a:r>
              <a:rPr lang="sk-SK" sz="3600" u="sng" dirty="0" smtClean="0">
                <a:latin typeface="Sylfaen" pitchFamily="18" charset="0"/>
              </a:rPr>
              <a:t>F(2,45)=179.05, p</a:t>
            </a:r>
            <a:r>
              <a:rPr lang="en-US" sz="3600" u="sng" dirty="0" smtClean="0">
                <a:latin typeface="Sylfaen" pitchFamily="18" charset="0"/>
              </a:rPr>
              <a:t>&lt;.05, </a:t>
            </a:r>
            <a:r>
              <a:rPr lang="en-US" sz="3600" u="sng" dirty="0">
                <a:latin typeface="Sylfaen" pitchFamily="18" charset="0"/>
              </a:rPr>
              <a:t>ω= </a:t>
            </a:r>
            <a:r>
              <a:rPr lang="en-US" sz="3600" u="sng" dirty="0" smtClean="0">
                <a:latin typeface="Sylfaen" pitchFamily="18" charset="0"/>
              </a:rPr>
              <a:t>.1</a:t>
            </a:r>
            <a:r>
              <a:rPr lang="sk-SK" sz="3600" u="sng" dirty="0" smtClean="0">
                <a:latin typeface="Sylfaen" pitchFamily="18" charset="0"/>
              </a:rPr>
              <a:t>7</a:t>
            </a:r>
            <a:endParaRPr lang="sk-SK" sz="3600" u="sng" dirty="0">
              <a:latin typeface="Sylfaen" pitchFamily="18" charset="0"/>
            </a:endParaRPr>
          </a:p>
          <a:p>
            <a:pPr algn="just"/>
            <a:r>
              <a:rPr lang="en-US" sz="3600" dirty="0" smtClean="0">
                <a:latin typeface="Sylfaen" pitchFamily="18" charset="0"/>
              </a:rPr>
              <a:t>The </a:t>
            </a:r>
            <a:r>
              <a:rPr lang="en-US" sz="3600" dirty="0">
                <a:latin typeface="Sylfaen" pitchFamily="18" charset="0"/>
              </a:rPr>
              <a:t>recall of EVC concepts was greater (M= </a:t>
            </a:r>
            <a:r>
              <a:rPr lang="en-US" sz="3600" dirty="0" smtClean="0">
                <a:latin typeface="Sylfaen" pitchFamily="18" charset="0"/>
              </a:rPr>
              <a:t>14.38, </a:t>
            </a:r>
            <a:r>
              <a:rPr lang="en-US" sz="3600" dirty="0">
                <a:latin typeface="Sylfaen" pitchFamily="18" charset="0"/>
              </a:rPr>
              <a:t>SD= </a:t>
            </a:r>
            <a:r>
              <a:rPr lang="en-US" sz="3600" dirty="0" smtClean="0">
                <a:latin typeface="Sylfaen" pitchFamily="18" charset="0"/>
              </a:rPr>
              <a:t>8.71) </a:t>
            </a:r>
            <a:r>
              <a:rPr lang="en-US" sz="3600" dirty="0">
                <a:latin typeface="Sylfaen" pitchFamily="18" charset="0"/>
              </a:rPr>
              <a:t>than </a:t>
            </a:r>
            <a:r>
              <a:rPr lang="en-US" sz="3600" dirty="0" smtClean="0">
                <a:latin typeface="Sylfaen" pitchFamily="18" charset="0"/>
              </a:rPr>
              <a:t>that of </a:t>
            </a:r>
            <a:r>
              <a:rPr lang="en-US" sz="3600" dirty="0">
                <a:latin typeface="Sylfaen" pitchFamily="18" charset="0"/>
              </a:rPr>
              <a:t>MCI (M= </a:t>
            </a:r>
            <a:r>
              <a:rPr lang="en-US" sz="3600" dirty="0" smtClean="0">
                <a:latin typeface="Sylfaen" pitchFamily="18" charset="0"/>
              </a:rPr>
              <a:t>8.81, SD=4.76) or </a:t>
            </a:r>
            <a:r>
              <a:rPr lang="en-US" sz="3600" dirty="0">
                <a:latin typeface="Sylfaen" pitchFamily="18" charset="0"/>
              </a:rPr>
              <a:t>INT concepts (</a:t>
            </a:r>
            <a:r>
              <a:rPr lang="en-US" sz="3600" dirty="0" smtClean="0">
                <a:latin typeface="Sylfaen" pitchFamily="18" charset="0"/>
              </a:rPr>
              <a:t>M=8.37, SD=5.02). </a:t>
            </a:r>
            <a:r>
              <a:rPr lang="en-US" sz="3600" dirty="0">
                <a:latin typeface="Sylfaen" pitchFamily="18" charset="0"/>
              </a:rPr>
              <a:t>Again, the recall of INT and MCI concepts was not significantly different at p&lt; .05. </a:t>
            </a:r>
            <a:endParaRPr lang="sk-SK" sz="3600" dirty="0">
              <a:latin typeface="Sylfaen" pitchFamily="18" charset="0"/>
            </a:endParaRPr>
          </a:p>
          <a:p>
            <a:pPr algn="just"/>
            <a:endParaRPr lang="sk-SK" sz="3600" b="1" dirty="0" smtClean="0">
              <a:latin typeface="Sylfaen"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7837" y="28421513"/>
            <a:ext cx="3200400" cy="296759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1" r="50000" b="15895"/>
          <a:stretch/>
        </p:blipFill>
        <p:spPr bwMode="auto">
          <a:xfrm>
            <a:off x="15599403" y="36004397"/>
            <a:ext cx="6354134" cy="4898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Box 26"/>
          <p:cNvSpPr txBox="1"/>
          <p:nvPr/>
        </p:nvSpPr>
        <p:spPr>
          <a:xfrm>
            <a:off x="1914437" y="33632598"/>
            <a:ext cx="12817101" cy="7270741"/>
          </a:xfrm>
          <a:prstGeom prst="rect">
            <a:avLst/>
          </a:prstGeom>
          <a:solidFill>
            <a:schemeClr val="accent3">
              <a:lumMod val="40000"/>
              <a:lumOff val="60000"/>
              <a:alpha val="80000"/>
            </a:schemeClr>
          </a:solidFill>
          <a:ln>
            <a:solidFill>
              <a:schemeClr val="tx1"/>
            </a:solidFill>
          </a:ln>
        </p:spPr>
        <p:txBody>
          <a:bodyPr wrap="square" lIns="914400" rIns="914400" rtlCol="0">
            <a:noAutofit/>
          </a:bodyPr>
          <a:lstStyle/>
          <a:p>
            <a:pPr algn="ctr"/>
            <a:endParaRPr lang="en-US" sz="4800" b="1" u="sng" dirty="0" smtClean="0">
              <a:latin typeface="Sylfaen" pitchFamily="18" charset="0"/>
            </a:endParaRPr>
          </a:p>
          <a:p>
            <a:pPr algn="ctr"/>
            <a:r>
              <a:rPr lang="en-US" sz="4000" b="1" u="sng" dirty="0" smtClean="0">
                <a:latin typeface="Sylfaen" pitchFamily="18" charset="0"/>
                <a:cs typeface="Arabic Typesetting" pitchFamily="66" charset="-78"/>
              </a:rPr>
              <a:t>Conclusion</a:t>
            </a:r>
            <a:endParaRPr lang="cs-CZ" sz="4000" b="1" u="sng" dirty="0" smtClean="0">
              <a:latin typeface="Sylfaen" pitchFamily="18" charset="0"/>
              <a:cs typeface="Arabic Typesetting" pitchFamily="66" charset="-78"/>
            </a:endParaRPr>
          </a:p>
          <a:p>
            <a:pPr algn="just"/>
            <a:endParaRPr lang="en-US" sz="4000" b="1" u="sng" dirty="0" smtClean="0">
              <a:latin typeface="Sylfaen" pitchFamily="18" charset="0"/>
            </a:endParaRPr>
          </a:p>
          <a:p>
            <a:pPr algn="just"/>
            <a:r>
              <a:rPr lang="en-US" sz="4000" dirty="0" smtClean="0">
                <a:latin typeface="Sylfaen" pitchFamily="18" charset="0"/>
              </a:rPr>
              <a:t>Using a simple recall paradigm, we did not find minimally</a:t>
            </a:r>
            <a:r>
              <a:rPr lang="sk-SK" sz="4000" dirty="0" smtClean="0">
                <a:latin typeface="Sylfaen" pitchFamily="18" charset="0"/>
              </a:rPr>
              <a:t> counter-intuitive concepts to be more memorable than intuitive concepts. However, counterfactual concepts were found to be the most memorable across all recalls. It can be concluded that if MCI concepts are included in </a:t>
            </a:r>
            <a:r>
              <a:rPr lang="en-US" sz="4000" dirty="0" smtClean="0">
                <a:latin typeface="Sylfaen" pitchFamily="18" charset="0"/>
              </a:rPr>
              <a:t>a</a:t>
            </a:r>
            <a:r>
              <a:rPr lang="sk-SK" sz="4000" dirty="0" smtClean="0">
                <a:latin typeface="Sylfaen" pitchFamily="18" charset="0"/>
              </a:rPr>
              <a:t> mix with concepts that violate our cultural expectations their memorability is rather diminished. </a:t>
            </a:r>
            <a:endParaRPr lang="cs-CZ" sz="4000" b="1" u="sng" dirty="0">
              <a:latin typeface="Sylfaen" pitchFamily="18" charset="0"/>
            </a:endParaRPr>
          </a:p>
          <a:p>
            <a:pPr algn="just"/>
            <a:endParaRPr lang="cs-CZ" sz="3600" b="1" u="sng" dirty="0">
              <a:latin typeface="Book Antiqua" pitchFamily="18" charset="0"/>
            </a:endParaRP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08837" y="28387110"/>
            <a:ext cx="3487460" cy="306401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20958" y="36004397"/>
            <a:ext cx="5681158" cy="4898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755131" y="32116211"/>
            <a:ext cx="13844272" cy="1200329"/>
          </a:xfrm>
          <a:prstGeom prst="rect">
            <a:avLst/>
          </a:prstGeom>
          <a:noFill/>
        </p:spPr>
        <p:txBody>
          <a:bodyPr wrap="square" rtlCol="0">
            <a:spAutoFit/>
          </a:bodyPr>
          <a:lstStyle/>
          <a:p>
            <a:r>
              <a:rPr lang="sk-SK" sz="3600" dirty="0" smtClean="0">
                <a:solidFill>
                  <a:schemeClr val="bg1"/>
                </a:solidFill>
                <a:latin typeface="Sylfaen" pitchFamily="18" charset="0"/>
              </a:rPr>
              <a:t>Examples of concepts used: blind driver (counterfactual); speaking cat (MCI), and  drinking dog (intuitive)</a:t>
            </a:r>
            <a:endParaRPr lang="en-US" sz="3600" dirty="0">
              <a:solidFill>
                <a:schemeClr val="bg1"/>
              </a:solidFill>
              <a:latin typeface="Sylfaen" pitchFamily="18" charset="0"/>
            </a:endParaRPr>
          </a:p>
        </p:txBody>
      </p:sp>
      <p:pic>
        <p:nvPicPr>
          <p:cNvPr id="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76037" y="28442961"/>
            <a:ext cx="3200400" cy="306401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48F19E0FD677F44B63F2FD0B3FE5CB6" ma:contentTypeVersion="16" ma:contentTypeDescription="Vytvoří nový dokument" ma:contentTypeScope="" ma:versionID="b137afe17a2337e51f3b32a7fb3dbf91">
  <xsd:schema xmlns:xsd="http://www.w3.org/2001/XMLSchema" xmlns:xs="http://www.w3.org/2001/XMLSchema" xmlns:p="http://schemas.microsoft.com/office/2006/metadata/properties" xmlns:ns2="9eec8686-ab24-4e66-ae25-c50b6bac359d" xmlns:ns3="459143da-b431-486e-91ab-80c95d0062eb" targetNamespace="http://schemas.microsoft.com/office/2006/metadata/properties" ma:root="true" ma:fieldsID="1a3f913cb9ce85de47eaacc4d93bf870" ns2:_="" ns3:_="">
    <xsd:import namespace="9eec8686-ab24-4e66-ae25-c50b6bac359d"/>
    <xsd:import namespace="459143da-b431-486e-91ab-80c95d0062e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c8686-ab24-4e66-ae25-c50b6bac35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Značky obrázků" ma:readOnly="false" ma:fieldId="{5cf76f15-5ced-4ddc-b409-7134ff3c332f}" ma:taxonomyMulti="true" ma:sspId="05144c32-5194-445f-8fa8-b47f4d440b8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9143da-b431-486e-91ab-80c95d0062eb"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a3077-625b-4a24-896b-aeab0fc45fab}" ma:internalName="TaxCatchAll" ma:showField="CatchAllData" ma:web="459143da-b431-486e-91ab-80c95d0062eb">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9143da-b431-486e-91ab-80c95d0062eb" xsi:nil="true"/>
    <lcf76f155ced4ddcb4097134ff3c332f xmlns="9eec8686-ab24-4e66-ae25-c50b6bac35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1DE099F-113F-44E9-A192-33B04E9B6E14}"/>
</file>

<file path=customXml/itemProps2.xml><?xml version="1.0" encoding="utf-8"?>
<ds:datastoreItem xmlns:ds="http://schemas.openxmlformats.org/officeDocument/2006/customXml" ds:itemID="{D6D25219-1490-46CD-A40D-4DAF8AAD8C10}"/>
</file>

<file path=customXml/itemProps3.xml><?xml version="1.0" encoding="utf-8"?>
<ds:datastoreItem xmlns:ds="http://schemas.openxmlformats.org/officeDocument/2006/customXml" ds:itemID="{18278A4B-0D48-4E69-9587-E85EB25D1792}"/>
</file>

<file path=docProps/app.xml><?xml version="1.0" encoding="utf-8"?>
<Properties xmlns="http://schemas.openxmlformats.org/officeDocument/2006/extended-properties" xmlns:vt="http://schemas.openxmlformats.org/officeDocument/2006/docPropsVTypes">
  <Template/>
  <TotalTime>1735</TotalTime>
  <Words>642</Words>
  <Application>Microsoft Office PowerPoint</Application>
  <PresentationFormat>Custom</PresentationFormat>
  <Paragraphs>53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VolcanoOnMars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Transformer</dc:creator>
  <cp:lastModifiedBy>Columbia University</cp:lastModifiedBy>
  <cp:revision>162</cp:revision>
  <dcterms:created xsi:type="dcterms:W3CDTF">2010-08-15T19:39:05Z</dcterms:created>
  <dcterms:modified xsi:type="dcterms:W3CDTF">2012-10-21T17:14:18Z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0x010100548F19E0FD677F44B63F2FD0B3FE5CB6</vt:lpwstr>
  </property>
</Properties>
</file>