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21383625" cy="2916078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184">
          <p15:clr>
            <a:srgbClr val="A4A3A4"/>
          </p15:clr>
        </p15:guide>
        <p15:guide id="2" pos="673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A4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600" autoAdjust="0"/>
    <p:restoredTop sz="94660"/>
  </p:normalViewPr>
  <p:slideViewPr>
    <p:cSldViewPr snapToGrid="0">
      <p:cViewPr>
        <p:scale>
          <a:sx n="50" d="100"/>
          <a:sy n="50" d="100"/>
        </p:scale>
        <p:origin x="1488" y="36"/>
      </p:cViewPr>
      <p:guideLst>
        <p:guide orient="horz" pos="9184"/>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2.xml"/><Relationship Id="rId3" Type="http://schemas.openxmlformats.org/officeDocument/2006/relationships/presProps" Target="presProps.xml"/><Relationship Id="rId7"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 Id="rId9"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1603772" y="4772381"/>
            <a:ext cx="18176081" cy="10152274"/>
          </a:xfrm>
        </p:spPr>
        <p:txBody>
          <a:bodyPr anchor="b"/>
          <a:lstStyle>
            <a:lvl1pPr algn="ctr">
              <a:defRPr sz="14031"/>
            </a:lvl1pPr>
          </a:lstStyle>
          <a:p>
            <a:r>
              <a:rPr lang="cs-CZ"/>
              <a:t>Kliknutím lze upravit styl.</a:t>
            </a:r>
            <a:endParaRPr lang="en-US" dirty="0"/>
          </a:p>
        </p:txBody>
      </p:sp>
      <p:sp>
        <p:nvSpPr>
          <p:cNvPr id="3" name="Subtitle 2"/>
          <p:cNvSpPr>
            <a:spLocks noGrp="1"/>
          </p:cNvSpPr>
          <p:nvPr>
            <p:ph type="subTitle" idx="1"/>
          </p:nvPr>
        </p:nvSpPr>
        <p:spPr>
          <a:xfrm>
            <a:off x="2672953" y="15316166"/>
            <a:ext cx="16037719" cy="7040438"/>
          </a:xfrm>
        </p:spPr>
        <p:txBody>
          <a:bodyPr/>
          <a:lstStyle>
            <a:lvl1pPr marL="0" indent="0" algn="ctr">
              <a:buNone/>
              <a:defRPr sz="5612"/>
            </a:lvl1pPr>
            <a:lvl2pPr marL="1069162" indent="0" algn="ctr">
              <a:buNone/>
              <a:defRPr sz="4677"/>
            </a:lvl2pPr>
            <a:lvl3pPr marL="2138324" indent="0" algn="ctr">
              <a:buNone/>
              <a:defRPr sz="4209"/>
            </a:lvl3pPr>
            <a:lvl4pPr marL="3207487" indent="0" algn="ctr">
              <a:buNone/>
              <a:defRPr sz="3742"/>
            </a:lvl4pPr>
            <a:lvl5pPr marL="4276649" indent="0" algn="ctr">
              <a:buNone/>
              <a:defRPr sz="3742"/>
            </a:lvl5pPr>
            <a:lvl6pPr marL="5345811" indent="0" algn="ctr">
              <a:buNone/>
              <a:defRPr sz="3742"/>
            </a:lvl6pPr>
            <a:lvl7pPr marL="6414973" indent="0" algn="ctr">
              <a:buNone/>
              <a:defRPr sz="3742"/>
            </a:lvl7pPr>
            <a:lvl8pPr marL="7484135" indent="0" algn="ctr">
              <a:buNone/>
              <a:defRPr sz="3742"/>
            </a:lvl8pPr>
            <a:lvl9pPr marL="8553298" indent="0" algn="ctr">
              <a:buNone/>
              <a:defRPr sz="3742"/>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2273554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2695387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302658" y="1552542"/>
            <a:ext cx="4610844" cy="24712420"/>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470125" y="1552542"/>
            <a:ext cx="13565237" cy="2471242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2272736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13879215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1458988" y="7269955"/>
            <a:ext cx="18443377" cy="12130076"/>
          </a:xfrm>
        </p:spPr>
        <p:txBody>
          <a:bodyPr anchor="b"/>
          <a:lstStyle>
            <a:lvl1pPr>
              <a:defRPr sz="14031"/>
            </a:lvl1pPr>
          </a:lstStyle>
          <a:p>
            <a:r>
              <a:rPr lang="cs-CZ"/>
              <a:t>Kliknutím lze upravit styl.</a:t>
            </a:r>
            <a:endParaRPr lang="en-US" dirty="0"/>
          </a:p>
        </p:txBody>
      </p:sp>
      <p:sp>
        <p:nvSpPr>
          <p:cNvPr id="3" name="Text Placeholder 2"/>
          <p:cNvSpPr>
            <a:spLocks noGrp="1"/>
          </p:cNvSpPr>
          <p:nvPr>
            <p:ph type="body" idx="1"/>
          </p:nvPr>
        </p:nvSpPr>
        <p:spPr>
          <a:xfrm>
            <a:off x="1458988" y="19514786"/>
            <a:ext cx="18443377" cy="6378920"/>
          </a:xfrm>
        </p:spPr>
        <p:txBody>
          <a:bodyPr/>
          <a:lstStyle>
            <a:lvl1pPr marL="0" indent="0">
              <a:buNone/>
              <a:defRPr sz="5612">
                <a:solidFill>
                  <a:schemeClr val="tx1"/>
                </a:solidFill>
              </a:defRPr>
            </a:lvl1pPr>
            <a:lvl2pPr marL="1069162" indent="0">
              <a:buNone/>
              <a:defRPr sz="4677">
                <a:solidFill>
                  <a:schemeClr val="tx1">
                    <a:tint val="75000"/>
                  </a:schemeClr>
                </a:solidFill>
              </a:defRPr>
            </a:lvl2pPr>
            <a:lvl3pPr marL="2138324" indent="0">
              <a:buNone/>
              <a:defRPr sz="4209">
                <a:solidFill>
                  <a:schemeClr val="tx1">
                    <a:tint val="75000"/>
                  </a:schemeClr>
                </a:solidFill>
              </a:defRPr>
            </a:lvl3pPr>
            <a:lvl4pPr marL="3207487" indent="0">
              <a:buNone/>
              <a:defRPr sz="3742">
                <a:solidFill>
                  <a:schemeClr val="tx1">
                    <a:tint val="75000"/>
                  </a:schemeClr>
                </a:solidFill>
              </a:defRPr>
            </a:lvl4pPr>
            <a:lvl5pPr marL="4276649" indent="0">
              <a:buNone/>
              <a:defRPr sz="3742">
                <a:solidFill>
                  <a:schemeClr val="tx1">
                    <a:tint val="75000"/>
                  </a:schemeClr>
                </a:solidFill>
              </a:defRPr>
            </a:lvl5pPr>
            <a:lvl6pPr marL="5345811" indent="0">
              <a:buNone/>
              <a:defRPr sz="3742">
                <a:solidFill>
                  <a:schemeClr val="tx1">
                    <a:tint val="75000"/>
                  </a:schemeClr>
                </a:solidFill>
              </a:defRPr>
            </a:lvl6pPr>
            <a:lvl7pPr marL="6414973" indent="0">
              <a:buNone/>
              <a:defRPr sz="3742">
                <a:solidFill>
                  <a:schemeClr val="tx1">
                    <a:tint val="75000"/>
                  </a:schemeClr>
                </a:solidFill>
              </a:defRPr>
            </a:lvl7pPr>
            <a:lvl8pPr marL="7484135" indent="0">
              <a:buNone/>
              <a:defRPr sz="3742">
                <a:solidFill>
                  <a:schemeClr val="tx1">
                    <a:tint val="75000"/>
                  </a:schemeClr>
                </a:solidFill>
              </a:defRPr>
            </a:lvl8pPr>
            <a:lvl9pPr marL="8553298" indent="0">
              <a:buNone/>
              <a:defRPr sz="3742">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13990185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470124" y="7762710"/>
            <a:ext cx="9088041" cy="1850225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10825460" y="7762710"/>
            <a:ext cx="9088041" cy="18502252"/>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861140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1472909" y="1552549"/>
            <a:ext cx="18443377" cy="5636404"/>
          </a:xfrm>
        </p:spPr>
        <p:txBody>
          <a:bodyPr/>
          <a:lstStyle/>
          <a:p>
            <a:r>
              <a:rPr lang="cs-CZ" dirty="0"/>
              <a:t>Kliknutím lze upravit styl.</a:t>
            </a:r>
            <a:endParaRPr lang="en-US" dirty="0"/>
          </a:p>
        </p:txBody>
      </p:sp>
      <p:sp>
        <p:nvSpPr>
          <p:cNvPr id="3" name="Text Placeholder 2"/>
          <p:cNvSpPr>
            <a:spLocks noGrp="1"/>
          </p:cNvSpPr>
          <p:nvPr>
            <p:ph type="body" idx="1"/>
          </p:nvPr>
        </p:nvSpPr>
        <p:spPr>
          <a:xfrm>
            <a:off x="1472912" y="7148445"/>
            <a:ext cx="9046274" cy="350334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cs-CZ"/>
              <a:t>Upravte styly předlohy textu.</a:t>
            </a:r>
          </a:p>
        </p:txBody>
      </p:sp>
      <p:sp>
        <p:nvSpPr>
          <p:cNvPr id="4" name="Content Placeholder 3"/>
          <p:cNvSpPr>
            <a:spLocks noGrp="1"/>
          </p:cNvSpPr>
          <p:nvPr>
            <p:ph sz="half" idx="2"/>
          </p:nvPr>
        </p:nvSpPr>
        <p:spPr>
          <a:xfrm>
            <a:off x="1472912" y="10651788"/>
            <a:ext cx="9046274" cy="156671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10825461" y="7148445"/>
            <a:ext cx="9090826" cy="3503343"/>
          </a:xfrm>
        </p:spPr>
        <p:txBody>
          <a:bodyPr anchor="b"/>
          <a:lstStyle>
            <a:lvl1pPr marL="0" indent="0">
              <a:buNone/>
              <a:defRPr sz="5612" b="1"/>
            </a:lvl1pPr>
            <a:lvl2pPr marL="1069162" indent="0">
              <a:buNone/>
              <a:defRPr sz="4677" b="1"/>
            </a:lvl2pPr>
            <a:lvl3pPr marL="2138324" indent="0">
              <a:buNone/>
              <a:defRPr sz="4209" b="1"/>
            </a:lvl3pPr>
            <a:lvl4pPr marL="3207487" indent="0">
              <a:buNone/>
              <a:defRPr sz="3742" b="1"/>
            </a:lvl4pPr>
            <a:lvl5pPr marL="4276649" indent="0">
              <a:buNone/>
              <a:defRPr sz="3742" b="1"/>
            </a:lvl5pPr>
            <a:lvl6pPr marL="5345811" indent="0">
              <a:buNone/>
              <a:defRPr sz="3742" b="1"/>
            </a:lvl6pPr>
            <a:lvl7pPr marL="6414973" indent="0">
              <a:buNone/>
              <a:defRPr sz="3742" b="1"/>
            </a:lvl7pPr>
            <a:lvl8pPr marL="7484135" indent="0">
              <a:buNone/>
              <a:defRPr sz="3742" b="1"/>
            </a:lvl8pPr>
            <a:lvl9pPr marL="8553298" indent="0">
              <a:buNone/>
              <a:defRPr sz="3742" b="1"/>
            </a:lvl9pPr>
          </a:lstStyle>
          <a:p>
            <a:pPr lvl="0"/>
            <a:r>
              <a:rPr lang="cs-CZ"/>
              <a:t>Upravte styly předlohy textu.</a:t>
            </a:r>
          </a:p>
        </p:txBody>
      </p:sp>
      <p:sp>
        <p:nvSpPr>
          <p:cNvPr id="6" name="Content Placeholder 5"/>
          <p:cNvSpPr>
            <a:spLocks noGrp="1"/>
          </p:cNvSpPr>
          <p:nvPr>
            <p:ph sz="quarter" idx="4"/>
          </p:nvPr>
        </p:nvSpPr>
        <p:spPr>
          <a:xfrm>
            <a:off x="10825461" y="10651788"/>
            <a:ext cx="9090826" cy="15667175"/>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1949442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34758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3492271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72909" y="1944052"/>
            <a:ext cx="6896776" cy="6804184"/>
          </a:xfrm>
        </p:spPr>
        <p:txBody>
          <a:bodyPr anchor="b"/>
          <a:lstStyle>
            <a:lvl1pPr>
              <a:defRPr sz="7483"/>
            </a:lvl1pPr>
          </a:lstStyle>
          <a:p>
            <a:r>
              <a:rPr lang="cs-CZ"/>
              <a:t>Kliknutím lze upravit styl.</a:t>
            </a:r>
            <a:endParaRPr lang="en-US" dirty="0"/>
          </a:p>
        </p:txBody>
      </p:sp>
      <p:sp>
        <p:nvSpPr>
          <p:cNvPr id="3" name="Content Placeholder 2"/>
          <p:cNvSpPr>
            <a:spLocks noGrp="1"/>
          </p:cNvSpPr>
          <p:nvPr>
            <p:ph idx="1"/>
          </p:nvPr>
        </p:nvSpPr>
        <p:spPr>
          <a:xfrm>
            <a:off x="9090826" y="4198620"/>
            <a:ext cx="10825460" cy="20723060"/>
          </a:xfrm>
        </p:spPr>
        <p:txBody>
          <a:bodyPr/>
          <a:lstStyle>
            <a:lvl1pPr>
              <a:defRPr sz="7483"/>
            </a:lvl1pPr>
            <a:lvl2pPr>
              <a:defRPr sz="6548"/>
            </a:lvl2pPr>
            <a:lvl3pPr>
              <a:defRPr sz="5612"/>
            </a:lvl3pPr>
            <a:lvl4pPr>
              <a:defRPr sz="4677"/>
            </a:lvl4pPr>
            <a:lvl5pPr>
              <a:defRPr sz="4677"/>
            </a:lvl5pPr>
            <a:lvl6pPr>
              <a:defRPr sz="4677"/>
            </a:lvl6pPr>
            <a:lvl7pPr>
              <a:defRPr sz="4677"/>
            </a:lvl7pPr>
            <a:lvl8pPr>
              <a:defRPr sz="4677"/>
            </a:lvl8pPr>
            <a:lvl9pPr>
              <a:defRPr sz="4677"/>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472909" y="8748236"/>
            <a:ext cx="6896776" cy="16207190"/>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cs-CZ"/>
              <a:t>Upravte styly předlohy textu.</a:t>
            </a:r>
          </a:p>
        </p:txBody>
      </p:sp>
      <p:sp>
        <p:nvSpPr>
          <p:cNvPr id="5" name="Date Placeholder 4"/>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2545390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472909" y="1944052"/>
            <a:ext cx="6896776" cy="6804184"/>
          </a:xfrm>
        </p:spPr>
        <p:txBody>
          <a:bodyPr anchor="b"/>
          <a:lstStyle>
            <a:lvl1pPr>
              <a:defRPr sz="7483"/>
            </a:lvl1pPr>
          </a:lstStyle>
          <a:p>
            <a:r>
              <a:rPr lang="cs-CZ"/>
              <a:t>Kliknutím lze upravit styl.</a:t>
            </a:r>
            <a:endParaRPr lang="en-US" dirty="0"/>
          </a:p>
        </p:txBody>
      </p:sp>
      <p:sp>
        <p:nvSpPr>
          <p:cNvPr id="3" name="Picture Placeholder 2"/>
          <p:cNvSpPr>
            <a:spLocks noGrp="1" noChangeAspect="1"/>
          </p:cNvSpPr>
          <p:nvPr>
            <p:ph type="pic" idx="1"/>
          </p:nvPr>
        </p:nvSpPr>
        <p:spPr>
          <a:xfrm>
            <a:off x="9090826" y="4198620"/>
            <a:ext cx="10825460" cy="20723060"/>
          </a:xfrm>
        </p:spPr>
        <p:txBody>
          <a:bodyPr anchor="t"/>
          <a:lstStyle>
            <a:lvl1pPr marL="0" indent="0">
              <a:buNone/>
              <a:defRPr sz="7483"/>
            </a:lvl1pPr>
            <a:lvl2pPr marL="1069162" indent="0">
              <a:buNone/>
              <a:defRPr sz="6548"/>
            </a:lvl2pPr>
            <a:lvl3pPr marL="2138324" indent="0">
              <a:buNone/>
              <a:defRPr sz="5612"/>
            </a:lvl3pPr>
            <a:lvl4pPr marL="3207487" indent="0">
              <a:buNone/>
              <a:defRPr sz="4677"/>
            </a:lvl4pPr>
            <a:lvl5pPr marL="4276649" indent="0">
              <a:buNone/>
              <a:defRPr sz="4677"/>
            </a:lvl5pPr>
            <a:lvl6pPr marL="5345811" indent="0">
              <a:buNone/>
              <a:defRPr sz="4677"/>
            </a:lvl6pPr>
            <a:lvl7pPr marL="6414973" indent="0">
              <a:buNone/>
              <a:defRPr sz="4677"/>
            </a:lvl7pPr>
            <a:lvl8pPr marL="7484135" indent="0">
              <a:buNone/>
              <a:defRPr sz="4677"/>
            </a:lvl8pPr>
            <a:lvl9pPr marL="8553298" indent="0">
              <a:buNone/>
              <a:defRPr sz="4677"/>
            </a:lvl9pPr>
          </a:lstStyle>
          <a:p>
            <a:r>
              <a:rPr lang="cs-CZ"/>
              <a:t>Kliknutím na ikonu přidáte obrázek.</a:t>
            </a:r>
            <a:endParaRPr lang="en-US" dirty="0"/>
          </a:p>
        </p:txBody>
      </p:sp>
      <p:sp>
        <p:nvSpPr>
          <p:cNvPr id="4" name="Text Placeholder 3"/>
          <p:cNvSpPr>
            <a:spLocks noGrp="1"/>
          </p:cNvSpPr>
          <p:nvPr>
            <p:ph type="body" sz="half" idx="2"/>
          </p:nvPr>
        </p:nvSpPr>
        <p:spPr>
          <a:xfrm>
            <a:off x="1472909" y="8748236"/>
            <a:ext cx="6896776" cy="16207190"/>
          </a:xfrm>
        </p:spPr>
        <p:txBody>
          <a:bodyPr/>
          <a:lstStyle>
            <a:lvl1pPr marL="0" indent="0">
              <a:buNone/>
              <a:defRPr sz="3742"/>
            </a:lvl1pPr>
            <a:lvl2pPr marL="1069162" indent="0">
              <a:buNone/>
              <a:defRPr sz="3274"/>
            </a:lvl2pPr>
            <a:lvl3pPr marL="2138324" indent="0">
              <a:buNone/>
              <a:defRPr sz="2806"/>
            </a:lvl3pPr>
            <a:lvl4pPr marL="3207487" indent="0">
              <a:buNone/>
              <a:defRPr sz="2339"/>
            </a:lvl4pPr>
            <a:lvl5pPr marL="4276649" indent="0">
              <a:buNone/>
              <a:defRPr sz="2339"/>
            </a:lvl5pPr>
            <a:lvl6pPr marL="5345811" indent="0">
              <a:buNone/>
              <a:defRPr sz="2339"/>
            </a:lvl6pPr>
            <a:lvl7pPr marL="6414973" indent="0">
              <a:buNone/>
              <a:defRPr sz="2339"/>
            </a:lvl7pPr>
            <a:lvl8pPr marL="7484135" indent="0">
              <a:buNone/>
              <a:defRPr sz="2339"/>
            </a:lvl8pPr>
            <a:lvl9pPr marL="8553298" indent="0">
              <a:buNone/>
              <a:defRPr sz="2339"/>
            </a:lvl9pPr>
          </a:lstStyle>
          <a:p>
            <a:pPr lvl="0"/>
            <a:r>
              <a:rPr lang="cs-CZ"/>
              <a:t>Upravte styly předlohy textu.</a:t>
            </a:r>
          </a:p>
        </p:txBody>
      </p:sp>
      <p:sp>
        <p:nvSpPr>
          <p:cNvPr id="5" name="Date Placeholder 4"/>
          <p:cNvSpPr>
            <a:spLocks noGrp="1"/>
          </p:cNvSpPr>
          <p:nvPr>
            <p:ph type="dt" sz="half" idx="10"/>
          </p:nvPr>
        </p:nvSpPr>
        <p:spPr/>
        <p:txBody>
          <a:bodyPr/>
          <a:lstStyle/>
          <a:p>
            <a:fld id="{E57B50AD-8D88-4057-9C93-54D79E30A86B}" type="datetimeFigureOut">
              <a:rPr lang="cs-CZ" smtClean="0"/>
              <a:pPr/>
              <a:t>27.04.2018</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B829ED49-4D9B-4843-8DDC-13BA17D032F0}" type="slidenum">
              <a:rPr lang="cs-CZ" smtClean="0"/>
              <a:pPr/>
              <a:t>‹#›</a:t>
            </a:fld>
            <a:endParaRPr lang="cs-CZ"/>
          </a:p>
        </p:txBody>
      </p:sp>
    </p:spTree>
    <p:extLst>
      <p:ext uri="{BB962C8B-B14F-4D97-AF65-F5344CB8AC3E}">
        <p14:creationId xmlns:p14="http://schemas.microsoft.com/office/powerpoint/2010/main" val="1065807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470124" y="1552549"/>
            <a:ext cx="18443377" cy="5636404"/>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470124" y="7762710"/>
            <a:ext cx="18443377" cy="18502252"/>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1470124" y="27027737"/>
            <a:ext cx="4811316" cy="1552542"/>
          </a:xfrm>
          <a:prstGeom prst="rect">
            <a:avLst/>
          </a:prstGeom>
        </p:spPr>
        <p:txBody>
          <a:bodyPr vert="horz" lIns="91440" tIns="45720" rIns="91440" bIns="45720" rtlCol="0" anchor="ctr"/>
          <a:lstStyle>
            <a:lvl1pPr algn="l">
              <a:defRPr sz="2806">
                <a:solidFill>
                  <a:schemeClr val="tx1">
                    <a:tint val="75000"/>
                  </a:schemeClr>
                </a:solidFill>
              </a:defRPr>
            </a:lvl1pPr>
          </a:lstStyle>
          <a:p>
            <a:fld id="{E57B50AD-8D88-4057-9C93-54D79E30A86B}" type="datetimeFigureOut">
              <a:rPr lang="cs-CZ" smtClean="0"/>
              <a:pPr/>
              <a:t>27.04.2018</a:t>
            </a:fld>
            <a:endParaRPr lang="cs-CZ"/>
          </a:p>
        </p:txBody>
      </p:sp>
      <p:sp>
        <p:nvSpPr>
          <p:cNvPr id="5" name="Footer Placeholder 4"/>
          <p:cNvSpPr>
            <a:spLocks noGrp="1"/>
          </p:cNvSpPr>
          <p:nvPr>
            <p:ph type="ftr" sz="quarter" idx="3"/>
          </p:nvPr>
        </p:nvSpPr>
        <p:spPr>
          <a:xfrm>
            <a:off x="7083326" y="27027737"/>
            <a:ext cx="7216973" cy="1552542"/>
          </a:xfrm>
          <a:prstGeom prst="rect">
            <a:avLst/>
          </a:prstGeom>
        </p:spPr>
        <p:txBody>
          <a:bodyPr vert="horz" lIns="91440" tIns="45720" rIns="91440" bIns="45720" rtlCol="0" anchor="ctr"/>
          <a:lstStyle>
            <a:lvl1pPr algn="ctr">
              <a:defRPr sz="2806">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15102185" y="27027737"/>
            <a:ext cx="4811316" cy="1552542"/>
          </a:xfrm>
          <a:prstGeom prst="rect">
            <a:avLst/>
          </a:prstGeom>
        </p:spPr>
        <p:txBody>
          <a:bodyPr vert="horz" lIns="91440" tIns="45720" rIns="91440" bIns="45720" rtlCol="0" anchor="ctr"/>
          <a:lstStyle>
            <a:lvl1pPr algn="r">
              <a:defRPr sz="2806">
                <a:solidFill>
                  <a:schemeClr val="tx1">
                    <a:tint val="75000"/>
                  </a:schemeClr>
                </a:solidFill>
              </a:defRPr>
            </a:lvl1pPr>
          </a:lstStyle>
          <a:p>
            <a:fld id="{B829ED49-4D9B-4843-8DDC-13BA17D032F0}" type="slidenum">
              <a:rPr lang="cs-CZ" smtClean="0"/>
              <a:pPr/>
              <a:t>‹#›</a:t>
            </a:fld>
            <a:endParaRPr lang="cs-CZ"/>
          </a:p>
        </p:txBody>
      </p:sp>
    </p:spTree>
    <p:extLst>
      <p:ext uri="{BB962C8B-B14F-4D97-AF65-F5344CB8AC3E}">
        <p14:creationId xmlns:p14="http://schemas.microsoft.com/office/powerpoint/2010/main" val="3659477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p:titleStyle>
    <p:bodyStyle>
      <a:lvl1pPr marL="534581" indent="-534581" algn="l" defTabSz="2138324" rtl="0" eaLnBrk="1" latinLnBrk="0" hangingPunct="1">
        <a:lnSpc>
          <a:spcPct val="90000"/>
        </a:lnSpc>
        <a:spcBef>
          <a:spcPts val="2339"/>
        </a:spcBef>
        <a:buFont typeface="Arial" panose="020B0604020202020204" pitchFamily="34" charset="0"/>
        <a:buChar char="•"/>
        <a:defRPr sz="6548" kern="1200">
          <a:solidFill>
            <a:schemeClr val="tx1"/>
          </a:solidFill>
          <a:latin typeface="+mn-lt"/>
          <a:ea typeface="+mn-ea"/>
          <a:cs typeface="+mn-cs"/>
        </a:defRPr>
      </a:lvl1pPr>
      <a:lvl2pPr marL="1603743" indent="-534581" algn="l" defTabSz="2138324" rtl="0" eaLnBrk="1" latinLnBrk="0" hangingPunct="1">
        <a:lnSpc>
          <a:spcPct val="90000"/>
        </a:lnSpc>
        <a:spcBef>
          <a:spcPts val="1169"/>
        </a:spcBef>
        <a:buFont typeface="Arial" panose="020B0604020202020204" pitchFamily="34" charset="0"/>
        <a:buChar char="•"/>
        <a:defRPr sz="5612" kern="1200">
          <a:solidFill>
            <a:schemeClr val="tx1"/>
          </a:solidFill>
          <a:latin typeface="+mn-lt"/>
          <a:ea typeface="+mn-ea"/>
          <a:cs typeface="+mn-cs"/>
        </a:defRPr>
      </a:lvl2pPr>
      <a:lvl3pPr marL="2672906" indent="-534581" algn="l" defTabSz="2138324" rtl="0" eaLnBrk="1" latinLnBrk="0" hangingPunct="1">
        <a:lnSpc>
          <a:spcPct val="90000"/>
        </a:lnSpc>
        <a:spcBef>
          <a:spcPts val="1169"/>
        </a:spcBef>
        <a:buFont typeface="Arial" panose="020B0604020202020204" pitchFamily="34" charset="0"/>
        <a:buChar char="•"/>
        <a:defRPr sz="4677" kern="1200">
          <a:solidFill>
            <a:schemeClr val="tx1"/>
          </a:solidFill>
          <a:latin typeface="+mn-lt"/>
          <a:ea typeface="+mn-ea"/>
          <a:cs typeface="+mn-cs"/>
        </a:defRPr>
      </a:lvl3pPr>
      <a:lvl4pPr marL="3742068"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4pPr>
      <a:lvl5pPr marL="4811230"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5pPr>
      <a:lvl6pPr marL="5880392"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6pPr>
      <a:lvl7pPr marL="6949554"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7pPr>
      <a:lvl8pPr marL="8018717"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8pPr>
      <a:lvl9pPr marL="9087879" indent="-534581" algn="l" defTabSz="2138324" rtl="0" eaLnBrk="1" latinLnBrk="0" hangingPunct="1">
        <a:lnSpc>
          <a:spcPct val="90000"/>
        </a:lnSpc>
        <a:spcBef>
          <a:spcPts val="1169"/>
        </a:spcBef>
        <a:buFont typeface="Arial" panose="020B0604020202020204" pitchFamily="34" charset="0"/>
        <a:buChar char="•"/>
        <a:defRPr sz="4209" kern="1200">
          <a:solidFill>
            <a:schemeClr val="tx1"/>
          </a:solidFill>
          <a:latin typeface="+mn-lt"/>
          <a:ea typeface="+mn-ea"/>
          <a:cs typeface="+mn-cs"/>
        </a:defRPr>
      </a:lvl9pPr>
    </p:bodyStyle>
    <p:otherStyle>
      <a:defPPr>
        <a:defRPr lang="en-US"/>
      </a:defPPr>
      <a:lvl1pPr marL="0" algn="l" defTabSz="2138324" rtl="0" eaLnBrk="1" latinLnBrk="0" hangingPunct="1">
        <a:defRPr sz="4209" kern="1200">
          <a:solidFill>
            <a:schemeClr val="tx1"/>
          </a:solidFill>
          <a:latin typeface="+mn-lt"/>
          <a:ea typeface="+mn-ea"/>
          <a:cs typeface="+mn-cs"/>
        </a:defRPr>
      </a:lvl1pPr>
      <a:lvl2pPr marL="1069162" algn="l" defTabSz="2138324" rtl="0" eaLnBrk="1" latinLnBrk="0" hangingPunct="1">
        <a:defRPr sz="4209" kern="1200">
          <a:solidFill>
            <a:schemeClr val="tx1"/>
          </a:solidFill>
          <a:latin typeface="+mn-lt"/>
          <a:ea typeface="+mn-ea"/>
          <a:cs typeface="+mn-cs"/>
        </a:defRPr>
      </a:lvl2pPr>
      <a:lvl3pPr marL="2138324" algn="l" defTabSz="2138324" rtl="0" eaLnBrk="1" latinLnBrk="0" hangingPunct="1">
        <a:defRPr sz="4209" kern="1200">
          <a:solidFill>
            <a:schemeClr val="tx1"/>
          </a:solidFill>
          <a:latin typeface="+mn-lt"/>
          <a:ea typeface="+mn-ea"/>
          <a:cs typeface="+mn-cs"/>
        </a:defRPr>
      </a:lvl3pPr>
      <a:lvl4pPr marL="3207487" algn="l" defTabSz="2138324" rtl="0" eaLnBrk="1" latinLnBrk="0" hangingPunct="1">
        <a:defRPr sz="4209" kern="1200">
          <a:solidFill>
            <a:schemeClr val="tx1"/>
          </a:solidFill>
          <a:latin typeface="+mn-lt"/>
          <a:ea typeface="+mn-ea"/>
          <a:cs typeface="+mn-cs"/>
        </a:defRPr>
      </a:lvl4pPr>
      <a:lvl5pPr marL="4276649" algn="l" defTabSz="2138324" rtl="0" eaLnBrk="1" latinLnBrk="0" hangingPunct="1">
        <a:defRPr sz="4209" kern="1200">
          <a:solidFill>
            <a:schemeClr val="tx1"/>
          </a:solidFill>
          <a:latin typeface="+mn-lt"/>
          <a:ea typeface="+mn-ea"/>
          <a:cs typeface="+mn-cs"/>
        </a:defRPr>
      </a:lvl5pPr>
      <a:lvl6pPr marL="5345811" algn="l" defTabSz="2138324" rtl="0" eaLnBrk="1" latinLnBrk="0" hangingPunct="1">
        <a:defRPr sz="4209" kern="1200">
          <a:solidFill>
            <a:schemeClr val="tx1"/>
          </a:solidFill>
          <a:latin typeface="+mn-lt"/>
          <a:ea typeface="+mn-ea"/>
          <a:cs typeface="+mn-cs"/>
        </a:defRPr>
      </a:lvl6pPr>
      <a:lvl7pPr marL="6414973" algn="l" defTabSz="2138324" rtl="0" eaLnBrk="1" latinLnBrk="0" hangingPunct="1">
        <a:defRPr sz="4209" kern="1200">
          <a:solidFill>
            <a:schemeClr val="tx1"/>
          </a:solidFill>
          <a:latin typeface="+mn-lt"/>
          <a:ea typeface="+mn-ea"/>
          <a:cs typeface="+mn-cs"/>
        </a:defRPr>
      </a:lvl7pPr>
      <a:lvl8pPr marL="7484135" algn="l" defTabSz="2138324" rtl="0" eaLnBrk="1" latinLnBrk="0" hangingPunct="1">
        <a:defRPr sz="4209" kern="1200">
          <a:solidFill>
            <a:schemeClr val="tx1"/>
          </a:solidFill>
          <a:latin typeface="+mn-lt"/>
          <a:ea typeface="+mn-ea"/>
          <a:cs typeface="+mn-cs"/>
        </a:defRPr>
      </a:lvl8pPr>
      <a:lvl9pPr marL="8553298" algn="l" defTabSz="2138324" rtl="0" eaLnBrk="1" latinLnBrk="0" hangingPunct="1">
        <a:defRPr sz="420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jp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jpeg"/><Relationship Id="rId1" Type="http://schemas.openxmlformats.org/officeDocument/2006/relationships/slideLayout" Target="../slideLayouts/slideLayout4.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5" Type="http://schemas.openxmlformats.org/officeDocument/2006/relationships/image" Target="../media/image15.jpeg"/><Relationship Id="rId10" Type="http://schemas.openxmlformats.org/officeDocument/2006/relationships/image" Target="../media/image10.png"/><Relationship Id="rId19" Type="http://schemas.openxmlformats.org/officeDocument/2006/relationships/image" Target="../media/image19.jpg"/><Relationship Id="rId4" Type="http://schemas.openxmlformats.org/officeDocument/2006/relationships/image" Target="../media/image4.jpeg"/><Relationship Id="rId9" Type="http://schemas.openxmlformats.org/officeDocument/2006/relationships/image" Target="../media/image9.png"/><Relationship Id="rId1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Nadpis 1"/>
          <p:cNvSpPr txBox="1">
            <a:spLocks/>
          </p:cNvSpPr>
          <p:nvPr/>
        </p:nvSpPr>
        <p:spPr>
          <a:xfrm>
            <a:off x="608285" y="236204"/>
            <a:ext cx="8768371" cy="1018903"/>
          </a:xfrm>
          <a:prstGeom prst="rect">
            <a:avLst/>
          </a:prstGeom>
        </p:spPr>
        <p:txBody>
          <a:bodyPr vert="horz" lIns="91440" tIns="45720" rIns="91440" bIns="45720" rtlCol="0" anchor="ctr">
            <a:normAutofit/>
          </a:bodyPr>
          <a:lst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a:lstStyle>
          <a:p>
            <a:r>
              <a:rPr lang="en-US" sz="5400" b="1" cap="small" dirty="0" smtClean="0"/>
              <a:t>Synchrony and </a:t>
            </a:r>
            <a:r>
              <a:rPr lang="cs-CZ" sz="5400" b="1" cap="small" dirty="0" smtClean="0"/>
              <a:t>M</a:t>
            </a:r>
            <a:r>
              <a:rPr lang="en-US" sz="5400" b="1" cap="small" dirty="0" smtClean="0"/>
              <a:t>oral </a:t>
            </a:r>
            <a:r>
              <a:rPr lang="cs-CZ" sz="5400" b="1" cap="small" dirty="0" smtClean="0"/>
              <a:t>H</a:t>
            </a:r>
            <a:r>
              <a:rPr lang="en-US" sz="5400" b="1" cap="small" dirty="0" err="1" smtClean="0"/>
              <a:t>ypocrisy</a:t>
            </a:r>
            <a:endParaRPr lang="en-US" sz="5400" b="1" cap="small" dirty="0"/>
          </a:p>
        </p:txBody>
      </p:sp>
      <p:sp>
        <p:nvSpPr>
          <p:cNvPr id="8" name="Nadpis 1"/>
          <p:cNvSpPr txBox="1">
            <a:spLocks/>
          </p:cNvSpPr>
          <p:nvPr/>
        </p:nvSpPr>
        <p:spPr>
          <a:xfrm>
            <a:off x="881748" y="956096"/>
            <a:ext cx="11659418" cy="1828800"/>
          </a:xfrm>
          <a:prstGeom prst="rect">
            <a:avLst/>
          </a:prstGeom>
        </p:spPr>
        <p:txBody>
          <a:bodyPr vert="horz" lIns="91440" tIns="45720" rIns="91440" bIns="45720" rtlCol="0" anchor="ctr">
            <a:normAutofit fontScale="92500"/>
          </a:bodyPr>
          <a:lstStyle>
            <a:lvl1pPr algn="l" defTabSz="2138324" rtl="0" eaLnBrk="1" latinLnBrk="0" hangingPunct="1">
              <a:lnSpc>
                <a:spcPct val="90000"/>
              </a:lnSpc>
              <a:spcBef>
                <a:spcPct val="0"/>
              </a:spcBef>
              <a:buNone/>
              <a:defRPr sz="10289" kern="1200">
                <a:solidFill>
                  <a:schemeClr val="tx1"/>
                </a:solidFill>
                <a:latin typeface="+mj-lt"/>
                <a:ea typeface="+mj-ea"/>
                <a:cs typeface="+mj-cs"/>
              </a:defRPr>
            </a:lvl1pPr>
          </a:lstStyle>
          <a:p>
            <a:r>
              <a:rPr lang="cs-CZ" sz="3600" dirty="0" smtClean="0"/>
              <a:t>Radim Chvaja</a:t>
            </a:r>
            <a:r>
              <a:rPr lang="cs-CZ" sz="3600" baseline="30000" dirty="0" smtClean="0"/>
              <a:t>1,2</a:t>
            </a:r>
            <a:r>
              <a:rPr lang="cs-CZ" sz="3600" dirty="0" smtClean="0"/>
              <a:t>, Radek Kundt</a:t>
            </a:r>
            <a:r>
              <a:rPr lang="cs-CZ" sz="3600" baseline="30000" dirty="0" smtClean="0"/>
              <a:t>1</a:t>
            </a:r>
          </a:p>
          <a:p>
            <a:r>
              <a:rPr lang="cs-CZ" sz="3600" dirty="0" smtClean="0"/>
              <a:t>1 – LEVYNA (</a:t>
            </a:r>
            <a:r>
              <a:rPr lang="en-US" sz="3600" dirty="0"/>
              <a:t>Laboratory for Experimental Research of </a:t>
            </a:r>
            <a:r>
              <a:rPr lang="en-US" sz="3600" dirty="0" smtClean="0"/>
              <a:t>Religion</a:t>
            </a:r>
            <a:r>
              <a:rPr lang="cs-CZ" sz="3600" dirty="0" smtClean="0"/>
              <a:t>, Brno)</a:t>
            </a:r>
          </a:p>
          <a:p>
            <a:r>
              <a:rPr lang="cs-CZ" sz="3600" dirty="0" smtClean="0"/>
              <a:t>2 – </a:t>
            </a:r>
            <a:r>
              <a:rPr lang="cs-CZ" sz="3600" dirty="0" err="1" smtClean="0"/>
              <a:t>contact</a:t>
            </a:r>
            <a:r>
              <a:rPr lang="cs-CZ" sz="3600" dirty="0" smtClean="0"/>
              <a:t>: radimchvaja@gmail.com</a:t>
            </a:r>
            <a:endParaRPr lang="cs-CZ" sz="3600" dirty="0"/>
          </a:p>
        </p:txBody>
      </p:sp>
      <p:pic>
        <p:nvPicPr>
          <p:cNvPr id="11" name="Obrázek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7353" y="463615"/>
            <a:ext cx="2160000" cy="2160000"/>
          </a:xfrm>
          <a:prstGeom prst="rect">
            <a:avLst/>
          </a:prstGeom>
          <a:ln w="25400">
            <a:solidFill>
              <a:schemeClr val="tx1"/>
            </a:solidFill>
          </a:ln>
        </p:spPr>
      </p:pic>
      <p:sp>
        <p:nvSpPr>
          <p:cNvPr id="12" name="TextovéPole 11"/>
          <p:cNvSpPr txBox="1"/>
          <p:nvPr/>
        </p:nvSpPr>
        <p:spPr>
          <a:xfrm>
            <a:off x="660626" y="3384187"/>
            <a:ext cx="20151840" cy="2800767"/>
          </a:xfrm>
          <a:prstGeom prst="rect">
            <a:avLst/>
          </a:prstGeom>
          <a:noFill/>
          <a:ln w="76200">
            <a:noFill/>
            <a:prstDash val="dash"/>
          </a:ln>
        </p:spPr>
        <p:txBody>
          <a:bodyPr wrap="square" rtlCol="0">
            <a:spAutoFit/>
          </a:bodyPr>
          <a:lstStyle/>
          <a:p>
            <a:pPr algn="ctr"/>
            <a:r>
              <a:rPr lang="cs-CZ" sz="3200" b="1" u="sng" dirty="0" smtClean="0">
                <a:cs typeface="Arial" panose="020B0604020202020204" pitchFamily="34" charset="0"/>
              </a:rPr>
              <a:t>INTRODUCTION</a:t>
            </a:r>
            <a:endParaRPr lang="cs-CZ" sz="2800" b="1" u="sng" dirty="0" smtClean="0">
              <a:cs typeface="Arial" panose="020B0604020202020204" pitchFamily="34" charset="0"/>
            </a:endParaRPr>
          </a:p>
          <a:p>
            <a:pPr algn="just"/>
            <a:r>
              <a:rPr lang="en-US" sz="2800" dirty="0" smtClean="0"/>
              <a:t>Intergroup aggression (e.g., political demonstrations or sports fan violence) often involves some degree of interpersonal motoric or vocal synchrony, namely choral chanting of slogans, choir singing of pre-learned songs, choral motor gestures or choral rhythmic hopping. At the same time, these activities exhibit the features of rigidity, repetition and redundancy, which we usually use as defining observable signs of religious or secular ritual behavior. On the one hand, it is obvious that not all participants take direct violent action. On the other hand, they do little to stop these </a:t>
            </a:r>
            <a:r>
              <a:rPr lang="en-US" sz="2800" dirty="0" smtClean="0"/>
              <a:t>acts. The reason could be the fear of aggressors or their authority. However, is there any other possible factor?</a:t>
            </a:r>
            <a:endParaRPr lang="en-US" sz="4000" dirty="0"/>
          </a:p>
        </p:txBody>
      </p:sp>
      <p:pic>
        <p:nvPicPr>
          <p:cNvPr id="14" name="Zástupný symbol pro obsah 4" descr="Obsah obrázku osoba, skupina, dav, velké&#10;&#10;Popis vygenerován s vysokou mírou spolehlivosti">
            <a:extLst>
              <a:ext uri="{FF2B5EF4-FFF2-40B4-BE49-F238E27FC236}">
                <a16:creationId xmlns:a16="http://schemas.microsoft.com/office/drawing/2014/main" id="{E7812A0B-FF4C-42CA-8BA5-1C44BAF0429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5691" b="354"/>
          <a:stretch/>
        </p:blipFill>
        <p:spPr>
          <a:xfrm>
            <a:off x="11249788" y="6381608"/>
            <a:ext cx="4750511" cy="2672163"/>
          </a:xfrm>
          <a:prstGeom prst="rect">
            <a:avLst/>
          </a:prstGeom>
          <a:ln w="28575">
            <a:solidFill>
              <a:schemeClr val="accent2"/>
            </a:solidFill>
          </a:ln>
        </p:spPr>
      </p:pic>
      <p:pic>
        <p:nvPicPr>
          <p:cNvPr id="15" name="Zástupný symbol pro obsah 4">
            <a:extLst>
              <a:ext uri="{FF2B5EF4-FFF2-40B4-BE49-F238E27FC236}">
                <a16:creationId xmlns:a16="http://schemas.microsoft.com/office/drawing/2014/main" id="{D641B539-90F8-4D13-8BD0-AC42E6B780EF}"/>
              </a:ext>
            </a:extLst>
          </p:cNvPr>
          <p:cNvPicPr>
            <a:picLocks noChangeAspect="1"/>
          </p:cNvPicPr>
          <p:nvPr/>
        </p:nvPicPr>
        <p:blipFill>
          <a:blip r:embed="rId5" cstate="print"/>
          <a:stretch>
            <a:fillRect/>
          </a:stretch>
        </p:blipFill>
        <p:spPr>
          <a:xfrm>
            <a:off x="496256" y="6391080"/>
            <a:ext cx="6454959" cy="2653221"/>
          </a:xfrm>
          <a:prstGeom prst="rect">
            <a:avLst/>
          </a:prstGeom>
          <a:ln w="28575">
            <a:solidFill>
              <a:schemeClr val="accent2"/>
            </a:solidFill>
          </a:ln>
        </p:spPr>
      </p:pic>
      <p:pic>
        <p:nvPicPr>
          <p:cNvPr id="16" name="Zástupný symbol pro obsah 4" descr="Obsah obrázku osoba, exteriér, fotka, strom&#10;&#10;Popis vygenerován s velmi vysokou mírou spolehlivosti">
            <a:extLst>
              <a:ext uri="{FF2B5EF4-FFF2-40B4-BE49-F238E27FC236}">
                <a16:creationId xmlns:a16="http://schemas.microsoft.com/office/drawing/2014/main" id="{C23ADE84-92B3-4F6F-B519-0827B5156A6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64690" y="6378270"/>
            <a:ext cx="4033225" cy="2659592"/>
          </a:xfrm>
          <a:prstGeom prst="rect">
            <a:avLst/>
          </a:prstGeom>
          <a:ln w="38100">
            <a:solidFill>
              <a:schemeClr val="accent2"/>
            </a:solidFill>
          </a:ln>
        </p:spPr>
      </p:pic>
      <p:pic>
        <p:nvPicPr>
          <p:cNvPr id="17" name="Zástupný symbol pro obsah 4" descr="Obsah obrázku budova, exteriér, osoba, silnice&#10;&#10;Popis vygenerován s velmi vysokou mírou spolehlivosti">
            <a:extLst>
              <a:ext uri="{FF2B5EF4-FFF2-40B4-BE49-F238E27FC236}">
                <a16:creationId xmlns:a16="http://schemas.microsoft.com/office/drawing/2014/main" id="{119BFDA4-0FD6-4C9A-A232-0F1A2CE894AF}"/>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16152172" y="6378270"/>
            <a:ext cx="4752162" cy="2673092"/>
          </a:xfrm>
          <a:prstGeom prst="rect">
            <a:avLst/>
          </a:prstGeom>
          <a:ln w="28575">
            <a:solidFill>
              <a:schemeClr val="accent2"/>
            </a:solidFill>
          </a:ln>
        </p:spPr>
      </p:pic>
      <p:grpSp>
        <p:nvGrpSpPr>
          <p:cNvPr id="95" name="Skupina 94"/>
          <p:cNvGrpSpPr/>
          <p:nvPr/>
        </p:nvGrpSpPr>
        <p:grpSpPr>
          <a:xfrm>
            <a:off x="15200022" y="9314674"/>
            <a:ext cx="5588305" cy="7891143"/>
            <a:chOff x="782318" y="16859410"/>
            <a:chExt cx="5588305" cy="7891143"/>
          </a:xfrm>
        </p:grpSpPr>
        <p:sp>
          <p:nvSpPr>
            <p:cNvPr id="68" name="Obdélník 67"/>
            <p:cNvSpPr/>
            <p:nvPr/>
          </p:nvSpPr>
          <p:spPr>
            <a:xfrm>
              <a:off x="782318" y="16859410"/>
              <a:ext cx="5588305" cy="7891143"/>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0" name="TextovéPole 49"/>
            <p:cNvSpPr txBox="1"/>
            <p:nvPr/>
          </p:nvSpPr>
          <p:spPr>
            <a:xfrm>
              <a:off x="1723590" y="16904659"/>
              <a:ext cx="4399538" cy="584775"/>
            </a:xfrm>
            <a:prstGeom prst="rect">
              <a:avLst/>
            </a:prstGeom>
            <a:noFill/>
          </p:spPr>
          <p:txBody>
            <a:bodyPr wrap="none" rtlCol="0">
              <a:spAutoFit/>
            </a:bodyPr>
            <a:lstStyle/>
            <a:p>
              <a:r>
                <a:rPr lang="cs-CZ" sz="3200" b="1" dirty="0" smtClean="0"/>
                <a:t>INDEPENDENT VARIABLE</a:t>
              </a:r>
              <a:endParaRPr lang="cs-CZ" sz="3200" b="1" dirty="0"/>
            </a:p>
          </p:txBody>
        </p:sp>
        <p:pic>
          <p:nvPicPr>
            <p:cNvPr id="72" name="Obrázek 71"/>
            <p:cNvPicPr>
              <a:picLocks noChangeAspect="1"/>
            </p:cNvPicPr>
            <p:nvPr/>
          </p:nvPicPr>
          <p:blipFill>
            <a:blip r:embed="rId8" cstate="print"/>
            <a:stretch>
              <a:fillRect/>
            </a:stretch>
          </p:blipFill>
          <p:spPr>
            <a:xfrm>
              <a:off x="982775" y="19706684"/>
              <a:ext cx="2016873" cy="1382080"/>
            </a:xfrm>
            <a:prstGeom prst="rect">
              <a:avLst/>
            </a:prstGeom>
            <a:ln>
              <a:solidFill>
                <a:schemeClr val="tx1"/>
              </a:solidFill>
            </a:ln>
          </p:spPr>
        </p:pic>
        <p:pic>
          <p:nvPicPr>
            <p:cNvPr id="73" name="Obrázek 72">
              <a:extLst>
                <a:ext uri="{FF2B5EF4-FFF2-40B4-BE49-F238E27FC236}">
                  <a16:creationId xmlns:a16="http://schemas.microsoft.com/office/drawing/2014/main" id="{96AB7B1B-0952-4C86-9116-E551B2FB87DC}"/>
                </a:ext>
              </a:extLst>
            </p:cNvPr>
            <p:cNvPicPr>
              <a:picLocks noChangeAspect="1"/>
            </p:cNvPicPr>
            <p:nvPr/>
          </p:nvPicPr>
          <p:blipFill>
            <a:blip r:embed="rId9" cstate="print"/>
            <a:stretch>
              <a:fillRect/>
            </a:stretch>
          </p:blipFill>
          <p:spPr>
            <a:xfrm>
              <a:off x="982775" y="21101977"/>
              <a:ext cx="2016873" cy="1488234"/>
            </a:xfrm>
            <a:prstGeom prst="rect">
              <a:avLst/>
            </a:prstGeom>
            <a:ln>
              <a:solidFill>
                <a:schemeClr val="tx1"/>
              </a:solidFill>
            </a:ln>
          </p:spPr>
        </p:pic>
        <p:pic>
          <p:nvPicPr>
            <p:cNvPr id="74" name="Obrázek 73">
              <a:extLst>
                <a:ext uri="{FF2B5EF4-FFF2-40B4-BE49-F238E27FC236}">
                  <a16:creationId xmlns:a16="http://schemas.microsoft.com/office/drawing/2014/main" id="{086ED8F8-C4DC-495D-812C-39F42BC14711}"/>
                </a:ext>
              </a:extLst>
            </p:cNvPr>
            <p:cNvPicPr>
              <a:picLocks noChangeAspect="1"/>
            </p:cNvPicPr>
            <p:nvPr/>
          </p:nvPicPr>
          <p:blipFill>
            <a:blip r:embed="rId10" cstate="print"/>
            <a:stretch>
              <a:fillRect/>
            </a:stretch>
          </p:blipFill>
          <p:spPr>
            <a:xfrm>
              <a:off x="987940" y="22598739"/>
              <a:ext cx="746528" cy="1256578"/>
            </a:xfrm>
            <a:prstGeom prst="rect">
              <a:avLst/>
            </a:prstGeom>
            <a:ln>
              <a:solidFill>
                <a:schemeClr val="tx1"/>
              </a:solidFill>
            </a:ln>
          </p:spPr>
        </p:pic>
        <p:pic>
          <p:nvPicPr>
            <p:cNvPr id="78" name="Obrázek 77">
              <a:extLst>
                <a:ext uri="{FF2B5EF4-FFF2-40B4-BE49-F238E27FC236}">
                  <a16:creationId xmlns:a16="http://schemas.microsoft.com/office/drawing/2014/main" id="{0D200C43-4F02-4292-AC1F-0797363ACB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30894" y="19959909"/>
              <a:ext cx="1614501" cy="2073267"/>
            </a:xfrm>
            <a:prstGeom prst="rect">
              <a:avLst/>
            </a:prstGeom>
            <a:ln>
              <a:solidFill>
                <a:schemeClr val="tx1"/>
              </a:solidFill>
            </a:ln>
          </p:spPr>
        </p:pic>
        <p:sp>
          <p:nvSpPr>
            <p:cNvPr id="80" name="TextovéPole 79"/>
            <p:cNvSpPr txBox="1"/>
            <p:nvPr/>
          </p:nvSpPr>
          <p:spPr>
            <a:xfrm>
              <a:off x="2840476" y="22016468"/>
              <a:ext cx="3477090" cy="2677656"/>
            </a:xfrm>
            <a:prstGeom prst="rect">
              <a:avLst/>
            </a:prstGeom>
            <a:noFill/>
          </p:spPr>
          <p:txBody>
            <a:bodyPr wrap="square" rtlCol="0">
              <a:spAutoFit/>
            </a:bodyPr>
            <a:lstStyle/>
            <a:p>
              <a:pPr algn="r"/>
              <a:r>
                <a:rPr lang="en-US" sz="2400" dirty="0" smtClean="0"/>
                <a:t>Participant performs simple movements through „live“ broadcast with another participant who is, in fact, our assistant in pre-record</a:t>
              </a:r>
              <a:r>
                <a:rPr lang="cs-CZ" sz="2400" dirty="0" err="1" smtClean="0"/>
                <a:t>ed</a:t>
              </a:r>
              <a:r>
                <a:rPr lang="en-US" sz="2400" dirty="0" smtClean="0"/>
                <a:t> video (Lang et al. 2017).</a:t>
              </a:r>
              <a:endParaRPr lang="en-US" sz="2400" dirty="0"/>
            </a:p>
          </p:txBody>
        </p:sp>
        <p:sp>
          <p:nvSpPr>
            <p:cNvPr id="81" name="TextovéPole 80"/>
            <p:cNvSpPr txBox="1"/>
            <p:nvPr/>
          </p:nvSpPr>
          <p:spPr>
            <a:xfrm>
              <a:off x="938597" y="17419976"/>
              <a:ext cx="5184531" cy="2246769"/>
            </a:xfrm>
            <a:prstGeom prst="rect">
              <a:avLst/>
            </a:prstGeom>
            <a:noFill/>
          </p:spPr>
          <p:txBody>
            <a:bodyPr wrap="square" rtlCol="0">
              <a:spAutoFit/>
            </a:bodyPr>
            <a:lstStyle/>
            <a:p>
              <a:r>
                <a:rPr lang="en-US" sz="2800" dirty="0" smtClean="0"/>
                <a:t>Level of synchrony: </a:t>
              </a:r>
            </a:p>
            <a:p>
              <a:r>
                <a:rPr lang="en-US" sz="2800" dirty="0" smtClean="0"/>
                <a:t>1) SYNCHRONY</a:t>
              </a:r>
            </a:p>
            <a:p>
              <a:r>
                <a:rPr lang="en-US" sz="2800" dirty="0" smtClean="0"/>
                <a:t>2) ASYNCHRONY</a:t>
              </a:r>
            </a:p>
            <a:p>
              <a:r>
                <a:rPr lang="en-US" sz="2800" dirty="0" smtClean="0"/>
                <a:t>3) CONTROL (without coordination)</a:t>
              </a:r>
              <a:endParaRPr lang="en-US" sz="2800" dirty="0"/>
            </a:p>
          </p:txBody>
        </p:sp>
      </p:grpSp>
      <p:grpSp>
        <p:nvGrpSpPr>
          <p:cNvPr id="97" name="Skupina 96"/>
          <p:cNvGrpSpPr/>
          <p:nvPr/>
        </p:nvGrpSpPr>
        <p:grpSpPr>
          <a:xfrm>
            <a:off x="8514775" y="9326253"/>
            <a:ext cx="6468908" cy="7906467"/>
            <a:chOff x="1138297" y="16574270"/>
            <a:chExt cx="6626032" cy="7906467"/>
          </a:xfrm>
        </p:grpSpPr>
        <p:sp>
          <p:nvSpPr>
            <p:cNvPr id="84" name="TextovéPole 83"/>
            <p:cNvSpPr txBox="1"/>
            <p:nvPr/>
          </p:nvSpPr>
          <p:spPr>
            <a:xfrm>
              <a:off x="1361136" y="17243079"/>
              <a:ext cx="5569959" cy="1815882"/>
            </a:xfrm>
            <a:prstGeom prst="rect">
              <a:avLst/>
            </a:prstGeom>
            <a:noFill/>
          </p:spPr>
          <p:txBody>
            <a:bodyPr wrap="square" rtlCol="0">
              <a:spAutoFit/>
            </a:bodyPr>
            <a:lstStyle/>
            <a:p>
              <a:r>
                <a:rPr lang="en-US" sz="2800" dirty="0" smtClean="0"/>
                <a:t>Moral judgement of transgression against fairness done by coordination partner from previous task: </a:t>
              </a:r>
              <a:endParaRPr lang="en-US" sz="2800" dirty="0" smtClean="0"/>
            </a:p>
          </p:txBody>
        </p:sp>
        <p:grpSp>
          <p:nvGrpSpPr>
            <p:cNvPr id="96" name="Skupina 95"/>
            <p:cNvGrpSpPr/>
            <p:nvPr/>
          </p:nvGrpSpPr>
          <p:grpSpPr>
            <a:xfrm>
              <a:off x="1138297" y="16574270"/>
              <a:ext cx="6626032" cy="7906467"/>
              <a:chOff x="7887440" y="16879070"/>
              <a:chExt cx="6626032" cy="7906467"/>
            </a:xfrm>
          </p:grpSpPr>
          <p:sp>
            <p:nvSpPr>
              <p:cNvPr id="82" name="Obdélník 81"/>
              <p:cNvSpPr/>
              <p:nvPr/>
            </p:nvSpPr>
            <p:spPr>
              <a:xfrm>
                <a:off x="7887440" y="16879070"/>
                <a:ext cx="6626032" cy="7906467"/>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3" name="TextovéPole 82"/>
              <p:cNvSpPr txBox="1"/>
              <p:nvPr/>
            </p:nvSpPr>
            <p:spPr>
              <a:xfrm>
                <a:off x="9101770" y="16963104"/>
                <a:ext cx="4117260" cy="584775"/>
              </a:xfrm>
              <a:prstGeom prst="rect">
                <a:avLst/>
              </a:prstGeom>
              <a:noFill/>
            </p:spPr>
            <p:txBody>
              <a:bodyPr wrap="none" rtlCol="0">
                <a:spAutoFit/>
              </a:bodyPr>
              <a:lstStyle/>
              <a:p>
                <a:r>
                  <a:rPr lang="cs-CZ" sz="3200" b="1" dirty="0" smtClean="0"/>
                  <a:t>DEPENDENT VARIABLE</a:t>
                </a:r>
                <a:endParaRPr lang="cs-CZ" sz="3200" b="1" dirty="0"/>
              </a:p>
            </p:txBody>
          </p:sp>
          <p:sp>
            <p:nvSpPr>
              <p:cNvPr id="57" name="TextovéPole 56"/>
              <p:cNvSpPr txBox="1"/>
              <p:nvPr/>
            </p:nvSpPr>
            <p:spPr>
              <a:xfrm>
                <a:off x="8238737" y="19168040"/>
                <a:ext cx="6174762" cy="5170646"/>
              </a:xfrm>
              <a:prstGeom prst="rect">
                <a:avLst/>
              </a:prstGeom>
              <a:noFill/>
            </p:spPr>
            <p:txBody>
              <a:bodyPr wrap="square" rtlCol="0">
                <a:spAutoFit/>
              </a:bodyPr>
              <a:lstStyle/>
              <a:p>
                <a:pPr lvl="5"/>
                <a:r>
                  <a:rPr lang="en-US" sz="2200" dirty="0" smtClean="0"/>
                  <a:t>Feedback task (</a:t>
                </a:r>
                <a:r>
                  <a:rPr lang="en-US" sz="2200" dirty="0" err="1" smtClean="0"/>
                  <a:t>Valdesolo</a:t>
                </a:r>
                <a:r>
                  <a:rPr lang="en-US" sz="2200" dirty="0" smtClean="0"/>
                  <a:t> </a:t>
                </a:r>
                <a:r>
                  <a:rPr lang="de-DE" sz="2000" dirty="0"/>
                  <a:t>&amp;</a:t>
                </a:r>
                <a:r>
                  <a:rPr lang="en-US" sz="2200" dirty="0" smtClean="0"/>
                  <a:t> De</a:t>
                </a:r>
                <a:r>
                  <a:rPr lang="cs-CZ" sz="2200" dirty="0" smtClean="0"/>
                  <a:t>s</a:t>
                </a:r>
                <a:r>
                  <a:rPr lang="en-US" sz="2200" dirty="0" err="1" smtClean="0"/>
                  <a:t>teno</a:t>
                </a:r>
                <a:r>
                  <a:rPr lang="en-US" sz="2200" dirty="0" smtClean="0"/>
                  <a:t> 2007):</a:t>
                </a:r>
              </a:p>
              <a:p>
                <a:pPr lvl="5"/>
                <a:r>
                  <a:rPr lang="en-US" sz="2200" dirty="0" smtClean="0"/>
                  <a:t>„We test a new application that assigns participants to the conditions.“ Participant is asked to provide us with his feedback. Participant watches his coordination partner during his path through procedure </a:t>
                </a:r>
                <a:r>
                  <a:rPr lang="cs-CZ" sz="2200" dirty="0" smtClean="0"/>
                  <a:t>via „</a:t>
                </a:r>
                <a:r>
                  <a:rPr lang="en-US" sz="2200" dirty="0" smtClean="0"/>
                  <a:t>yoked computers</a:t>
                </a:r>
                <a:r>
                  <a:rPr lang="cs-CZ" sz="2200" dirty="0" smtClean="0"/>
                  <a:t>“</a:t>
                </a:r>
                <a:r>
                  <a:rPr lang="en-US" sz="2200" dirty="0" smtClean="0"/>
                  <a:t>. </a:t>
                </a:r>
                <a:endParaRPr lang="cs-CZ" sz="2200" dirty="0" smtClean="0"/>
              </a:p>
              <a:p>
                <a:r>
                  <a:rPr lang="en-US" sz="2200" dirty="0" smtClean="0"/>
                  <a:t>In one moment</a:t>
                </a:r>
                <a:r>
                  <a:rPr lang="cs-CZ" sz="2200" dirty="0" smtClean="0"/>
                  <a:t>,</a:t>
                </a:r>
                <a:r>
                  <a:rPr lang="en-US" sz="2200" dirty="0" smtClean="0"/>
                  <a:t> the partner </a:t>
                </a:r>
                <a:r>
                  <a:rPr lang="en-US" sz="2200" b="1" dirty="0" smtClean="0">
                    <a:solidFill>
                      <a:srgbClr val="FF0000"/>
                    </a:solidFill>
                  </a:rPr>
                  <a:t>cheats</a:t>
                </a:r>
                <a:r>
                  <a:rPr lang="en-US" sz="2200" dirty="0" smtClean="0"/>
                  <a:t> the application and chooses a simpler task while the</a:t>
                </a:r>
                <a:r>
                  <a:rPr lang="cs-CZ" sz="2200" dirty="0" smtClean="0"/>
                  <a:t> </a:t>
                </a:r>
                <a:r>
                  <a:rPr lang="en-US" sz="2200" dirty="0" smtClean="0"/>
                  <a:t>difficult and time consuming task leaves for the next participant. Feedback questionnaire then contain question: „How fairly did participant act?“       1 – 9 </a:t>
                </a:r>
                <a:endParaRPr lang="en-US" sz="2200" dirty="0"/>
              </a:p>
            </p:txBody>
          </p:sp>
          <p:pic>
            <p:nvPicPr>
              <p:cNvPr id="85" name="Obrázek 84">
                <a:extLst>
                  <a:ext uri="{FF2B5EF4-FFF2-40B4-BE49-F238E27FC236}">
                    <a16:creationId xmlns:a16="http://schemas.microsoft.com/office/drawing/2014/main" id="{0D200C43-4F02-4292-AC1F-0797363ACBE8}"/>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292414" y="19350547"/>
                <a:ext cx="2240908" cy="3135379"/>
              </a:xfrm>
              <a:prstGeom prst="rect">
                <a:avLst/>
              </a:prstGeom>
              <a:ln>
                <a:solidFill>
                  <a:schemeClr val="tx1"/>
                </a:solidFill>
              </a:ln>
            </p:spPr>
          </p:pic>
        </p:grpSp>
      </p:grpSp>
      <p:grpSp>
        <p:nvGrpSpPr>
          <p:cNvPr id="98" name="Skupina 97"/>
          <p:cNvGrpSpPr/>
          <p:nvPr/>
        </p:nvGrpSpPr>
        <p:grpSpPr>
          <a:xfrm>
            <a:off x="8510975" y="17425396"/>
            <a:ext cx="12277352" cy="4830761"/>
            <a:chOff x="796430" y="22264254"/>
            <a:chExt cx="12188420" cy="4830761"/>
          </a:xfrm>
        </p:grpSpPr>
        <p:sp>
          <p:nvSpPr>
            <p:cNvPr id="87" name="Obdélník 86"/>
            <p:cNvSpPr/>
            <p:nvPr/>
          </p:nvSpPr>
          <p:spPr>
            <a:xfrm>
              <a:off x="796430" y="22264254"/>
              <a:ext cx="12188420" cy="4830761"/>
            </a:xfrm>
            <a:prstGeom prst="rect">
              <a:avLst/>
            </a:prstGeom>
            <a:noFill/>
            <a:ln w="38100">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8" name="TextovéPole 87"/>
            <p:cNvSpPr txBox="1"/>
            <p:nvPr/>
          </p:nvSpPr>
          <p:spPr>
            <a:xfrm>
              <a:off x="4330073" y="22279258"/>
              <a:ext cx="2300373" cy="584775"/>
            </a:xfrm>
            <a:prstGeom prst="rect">
              <a:avLst/>
            </a:prstGeom>
            <a:noFill/>
          </p:spPr>
          <p:txBody>
            <a:bodyPr wrap="none" rtlCol="0">
              <a:spAutoFit/>
            </a:bodyPr>
            <a:lstStyle/>
            <a:p>
              <a:r>
                <a:rPr lang="cs-CZ" sz="3200" b="1" dirty="0" smtClean="0"/>
                <a:t>HYPOTHESIS</a:t>
              </a:r>
              <a:endParaRPr lang="cs-CZ" sz="3200" b="1" dirty="0"/>
            </a:p>
          </p:txBody>
        </p:sp>
        <p:pic>
          <p:nvPicPr>
            <p:cNvPr id="90" name="Obrázek 89"/>
            <p:cNvPicPr>
              <a:picLocks noChangeAspect="1"/>
            </p:cNvPicPr>
            <p:nvPr/>
          </p:nvPicPr>
          <p:blipFill>
            <a:blip r:embed="rId8" cstate="print"/>
            <a:stretch>
              <a:fillRect/>
            </a:stretch>
          </p:blipFill>
          <p:spPr>
            <a:xfrm>
              <a:off x="1073275" y="23066721"/>
              <a:ext cx="2935168" cy="2011350"/>
            </a:xfrm>
            <a:prstGeom prst="rect">
              <a:avLst/>
            </a:prstGeom>
            <a:ln>
              <a:solidFill>
                <a:schemeClr val="tx1"/>
              </a:solidFill>
            </a:ln>
          </p:spPr>
        </p:pic>
        <p:sp>
          <p:nvSpPr>
            <p:cNvPr id="91" name="Šipka doprava 90"/>
            <p:cNvSpPr/>
            <p:nvPr/>
          </p:nvSpPr>
          <p:spPr>
            <a:xfrm>
              <a:off x="4111158" y="23538319"/>
              <a:ext cx="1563165" cy="1001548"/>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 name="TextovéPole 91"/>
            <p:cNvSpPr txBox="1"/>
            <p:nvPr/>
          </p:nvSpPr>
          <p:spPr>
            <a:xfrm>
              <a:off x="5504331" y="23158671"/>
              <a:ext cx="3544775" cy="1569660"/>
            </a:xfrm>
            <a:prstGeom prst="rect">
              <a:avLst/>
            </a:prstGeom>
            <a:noFill/>
          </p:spPr>
          <p:txBody>
            <a:bodyPr wrap="square" rtlCol="0">
              <a:spAutoFit/>
            </a:bodyPr>
            <a:lstStyle/>
            <a:p>
              <a:pPr algn="ctr"/>
              <a:r>
                <a:rPr lang="en-US" sz="4800" b="1" dirty="0" smtClean="0"/>
                <a:t>More lenient judgements</a:t>
              </a:r>
              <a:endParaRPr lang="en-US" sz="4800" b="1" dirty="0"/>
            </a:p>
          </p:txBody>
        </p:sp>
        <p:pic>
          <p:nvPicPr>
            <p:cNvPr id="59" name="Obrázek 58">
              <a:extLst>
                <a:ext uri="{FF2B5EF4-FFF2-40B4-BE49-F238E27FC236}">
                  <a16:creationId xmlns:a16="http://schemas.microsoft.com/office/drawing/2014/main" id="{424961E6-FD15-4D67-BBF6-87B0B93EE527}"/>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52995" y="25166840"/>
              <a:ext cx="7816842" cy="1750967"/>
            </a:xfrm>
            <a:prstGeom prst="rect">
              <a:avLst/>
            </a:prstGeom>
          </p:spPr>
        </p:pic>
        <p:sp>
          <p:nvSpPr>
            <p:cNvPr id="61" name="TextovéPole 60"/>
            <p:cNvSpPr txBox="1"/>
            <p:nvPr/>
          </p:nvSpPr>
          <p:spPr>
            <a:xfrm>
              <a:off x="9155574" y="23158454"/>
              <a:ext cx="3704955" cy="1569660"/>
            </a:xfrm>
            <a:prstGeom prst="rect">
              <a:avLst/>
            </a:prstGeom>
            <a:noFill/>
            <a:ln>
              <a:noFill/>
            </a:ln>
          </p:spPr>
          <p:txBody>
            <a:bodyPr wrap="square" rtlCol="0">
              <a:spAutoFit/>
            </a:bodyPr>
            <a:lstStyle/>
            <a:p>
              <a:r>
                <a:rPr lang="en-US" sz="2400" dirty="0" smtClean="0"/>
                <a:t>We predict that participants in SYNC condition will judge the transgression more leniently</a:t>
              </a:r>
              <a:r>
                <a:rPr lang="cs-CZ" sz="2400" dirty="0" smtClean="0"/>
                <a:t>.</a:t>
              </a:r>
              <a:endParaRPr lang="en-US" sz="2400" dirty="0"/>
            </a:p>
          </p:txBody>
        </p:sp>
        <p:sp>
          <p:nvSpPr>
            <p:cNvPr id="69" name="TextovéPole 68"/>
            <p:cNvSpPr txBox="1"/>
            <p:nvPr/>
          </p:nvSpPr>
          <p:spPr>
            <a:xfrm>
              <a:off x="9146682" y="25041391"/>
              <a:ext cx="3536773" cy="1938992"/>
            </a:xfrm>
            <a:prstGeom prst="rect">
              <a:avLst/>
            </a:prstGeom>
            <a:noFill/>
          </p:spPr>
          <p:txBody>
            <a:bodyPr wrap="square" rtlCol="0">
              <a:spAutoFit/>
            </a:bodyPr>
            <a:lstStyle/>
            <a:p>
              <a:r>
                <a:rPr lang="en-US" sz="2400" dirty="0" smtClean="0"/>
                <a:t>We will keep all agents in experiment under the same identity in order to distinguish synchrony effect from identity effect.</a:t>
              </a:r>
              <a:endParaRPr lang="en-US" sz="2400" dirty="0"/>
            </a:p>
          </p:txBody>
        </p:sp>
      </p:grpSp>
      <p:grpSp>
        <p:nvGrpSpPr>
          <p:cNvPr id="13" name="Skupina 12"/>
          <p:cNvGrpSpPr/>
          <p:nvPr/>
        </p:nvGrpSpPr>
        <p:grpSpPr>
          <a:xfrm>
            <a:off x="1012992" y="21631152"/>
            <a:ext cx="7504405" cy="3267994"/>
            <a:chOff x="1071287" y="22243783"/>
            <a:chExt cx="5698541" cy="2338630"/>
          </a:xfrm>
        </p:grpSpPr>
        <p:sp>
          <p:nvSpPr>
            <p:cNvPr id="41" name="TextovéPole 40"/>
            <p:cNvSpPr txBox="1"/>
            <p:nvPr/>
          </p:nvSpPr>
          <p:spPr>
            <a:xfrm>
              <a:off x="3905990" y="23218110"/>
              <a:ext cx="2863838" cy="1123275"/>
            </a:xfrm>
            <a:prstGeom prst="rect">
              <a:avLst/>
            </a:prstGeom>
            <a:noFill/>
          </p:spPr>
          <p:txBody>
            <a:bodyPr wrap="square" rtlCol="0">
              <a:spAutoFit/>
            </a:bodyPr>
            <a:lstStyle/>
            <a:p>
              <a:pPr algn="ctr"/>
              <a:r>
                <a:rPr lang="en-US" sz="4800" b="1" dirty="0" smtClean="0"/>
                <a:t>Moral</a:t>
              </a:r>
            </a:p>
            <a:p>
              <a:pPr algn="ctr"/>
              <a:r>
                <a:rPr lang="en-US" sz="4800" b="1" dirty="0" smtClean="0"/>
                <a:t>hypocrisy</a:t>
              </a:r>
              <a:endParaRPr lang="en-US" sz="4800" b="1" dirty="0"/>
            </a:p>
          </p:txBody>
        </p:sp>
        <p:pic>
          <p:nvPicPr>
            <p:cNvPr id="63" name="Obrázek 62"/>
            <p:cNvPicPr>
              <a:picLocks noChangeAspect="1"/>
            </p:cNvPicPr>
            <p:nvPr/>
          </p:nvPicPr>
          <p:blipFill>
            <a:blip r:embed="rId8" cstate="print"/>
            <a:stretch>
              <a:fillRect/>
            </a:stretch>
          </p:blipFill>
          <p:spPr>
            <a:xfrm>
              <a:off x="1071287" y="22803518"/>
              <a:ext cx="2389265" cy="1685146"/>
            </a:xfrm>
            <a:prstGeom prst="rect">
              <a:avLst/>
            </a:prstGeom>
            <a:ln>
              <a:solidFill>
                <a:schemeClr val="tx1"/>
              </a:solidFill>
            </a:ln>
          </p:spPr>
        </p:pic>
        <p:sp>
          <p:nvSpPr>
            <p:cNvPr id="65" name="Šipka doprava 64"/>
            <p:cNvSpPr/>
            <p:nvPr/>
          </p:nvSpPr>
          <p:spPr>
            <a:xfrm>
              <a:off x="3466733" y="23238134"/>
              <a:ext cx="1060091" cy="954827"/>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TextovéPole 85"/>
            <p:cNvSpPr txBox="1"/>
            <p:nvPr/>
          </p:nvSpPr>
          <p:spPr>
            <a:xfrm>
              <a:off x="2351136" y="22243783"/>
              <a:ext cx="2923555" cy="418475"/>
            </a:xfrm>
            <a:prstGeom prst="rect">
              <a:avLst/>
            </a:prstGeom>
            <a:noFill/>
          </p:spPr>
          <p:txBody>
            <a:bodyPr wrap="square" rtlCol="0">
              <a:spAutoFit/>
            </a:bodyPr>
            <a:lstStyle/>
            <a:p>
              <a:r>
                <a:rPr lang="cs-CZ" sz="3200" b="1" u="sng" dirty="0" smtClean="0"/>
                <a:t>RESEARCH QUESTION</a:t>
              </a:r>
              <a:endParaRPr lang="cs-CZ" sz="3200" u="sng" dirty="0"/>
            </a:p>
          </p:txBody>
        </p:sp>
        <p:sp>
          <p:nvSpPr>
            <p:cNvPr id="39" name="TextovéPole 38"/>
            <p:cNvSpPr txBox="1"/>
            <p:nvPr/>
          </p:nvSpPr>
          <p:spPr>
            <a:xfrm>
              <a:off x="3466733" y="22489532"/>
              <a:ext cx="1525118" cy="2092881"/>
            </a:xfrm>
            <a:prstGeom prst="rect">
              <a:avLst/>
            </a:prstGeom>
            <a:noFill/>
          </p:spPr>
          <p:txBody>
            <a:bodyPr wrap="square" rtlCol="0">
              <a:spAutoFit/>
            </a:bodyPr>
            <a:lstStyle/>
            <a:p>
              <a:r>
                <a:rPr lang="cs-CZ" sz="13000" dirty="0" smtClean="0">
                  <a:latin typeface="Snap ITC" panose="04040A07060A02020202" pitchFamily="82" charset="0"/>
                </a:rPr>
                <a:t>?</a:t>
              </a:r>
              <a:endParaRPr lang="cs-CZ" sz="13000" dirty="0">
                <a:latin typeface="Snap ITC" panose="04040A07060A02020202" pitchFamily="82" charset="0"/>
              </a:endParaRPr>
            </a:p>
          </p:txBody>
        </p:sp>
      </p:grpSp>
      <p:sp>
        <p:nvSpPr>
          <p:cNvPr id="26" name="Obdélník 25"/>
          <p:cNvSpPr/>
          <p:nvPr/>
        </p:nvSpPr>
        <p:spPr>
          <a:xfrm>
            <a:off x="8510975" y="22576027"/>
            <a:ext cx="12301491" cy="3410037"/>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05" name="TextovéPole 104"/>
          <p:cNvSpPr txBox="1"/>
          <p:nvPr/>
        </p:nvSpPr>
        <p:spPr>
          <a:xfrm>
            <a:off x="8711818" y="22814826"/>
            <a:ext cx="12028753" cy="3431709"/>
          </a:xfrm>
          <a:prstGeom prst="rect">
            <a:avLst/>
          </a:prstGeom>
          <a:noFill/>
        </p:spPr>
        <p:txBody>
          <a:bodyPr wrap="square" rtlCol="0">
            <a:spAutoFit/>
          </a:bodyPr>
          <a:lstStyle/>
          <a:p>
            <a:r>
              <a:rPr lang="cs-CZ" sz="3200" b="1" dirty="0" smtClean="0"/>
              <a:t>CITED LITERATURE</a:t>
            </a:r>
          </a:p>
          <a:p>
            <a:pPr marL="285750" indent="-285750">
              <a:buFont typeface="Arial" panose="020B0604020202020204" pitchFamily="34" charset="0"/>
              <a:buChar char="•"/>
            </a:pPr>
            <a:r>
              <a:rPr lang="de-DE" sz="1700" dirty="0" smtClean="0"/>
              <a:t>Jordan, J. J., </a:t>
            </a:r>
            <a:r>
              <a:rPr lang="de-DE" sz="1700" dirty="0" err="1" smtClean="0"/>
              <a:t>Mcauliffe</a:t>
            </a:r>
            <a:r>
              <a:rPr lang="de-DE" sz="1700" dirty="0" smtClean="0"/>
              <a:t>, K., &amp; </a:t>
            </a:r>
            <a:r>
              <a:rPr lang="de-DE" sz="1700" dirty="0" err="1" smtClean="0"/>
              <a:t>Warneken</a:t>
            </a:r>
            <a:r>
              <a:rPr lang="de-DE" sz="1700" dirty="0" smtClean="0"/>
              <a:t>, F. (2014). </a:t>
            </a:r>
            <a:r>
              <a:rPr lang="en-US" sz="1700" dirty="0" smtClean="0"/>
              <a:t>Development of in-group favoritism in </a:t>
            </a:r>
            <a:r>
              <a:rPr lang="en-US" sz="1700" dirty="0" err="1" smtClean="0"/>
              <a:t>childrens</a:t>
            </a:r>
            <a:r>
              <a:rPr lang="en-US" sz="1700" dirty="0" smtClean="0"/>
              <a:t> third-party punishment of selfishness. Proceedings of the National Academy of Sciences, 111(35), 12710-12715.</a:t>
            </a:r>
            <a:endParaRPr lang="cs-CZ" sz="1700" dirty="0" smtClean="0"/>
          </a:p>
          <a:p>
            <a:pPr marL="285750" indent="-285750">
              <a:buFont typeface="Arial" panose="020B0604020202020204" pitchFamily="34" charset="0"/>
              <a:buChar char="•"/>
            </a:pPr>
            <a:r>
              <a:rPr lang="cs-CZ" sz="1700" dirty="0" smtClean="0"/>
              <a:t>Lang, M., Bahna, V., </a:t>
            </a:r>
            <a:r>
              <a:rPr lang="cs-CZ" sz="1700" dirty="0" err="1" smtClean="0"/>
              <a:t>Shaver</a:t>
            </a:r>
            <a:r>
              <a:rPr lang="cs-CZ" sz="1700" dirty="0" smtClean="0"/>
              <a:t>, J. H., </a:t>
            </a:r>
            <a:r>
              <a:rPr lang="cs-CZ" sz="1700" dirty="0" err="1" smtClean="0"/>
              <a:t>Reddish</a:t>
            </a:r>
            <a:r>
              <a:rPr lang="cs-CZ" sz="1700" dirty="0" smtClean="0"/>
              <a:t>, P., &amp; </a:t>
            </a:r>
            <a:r>
              <a:rPr lang="cs-CZ" sz="1700" dirty="0" err="1" smtClean="0"/>
              <a:t>Xygalatas</a:t>
            </a:r>
            <a:r>
              <a:rPr lang="cs-CZ" sz="1700" dirty="0" smtClean="0"/>
              <a:t>, D. (2017). </a:t>
            </a:r>
            <a:r>
              <a:rPr lang="cs-CZ" sz="1700" dirty="0" err="1" smtClean="0"/>
              <a:t>Sync</a:t>
            </a:r>
            <a:r>
              <a:rPr lang="cs-CZ" sz="1700" dirty="0" smtClean="0"/>
              <a:t> to link: </a:t>
            </a:r>
            <a:r>
              <a:rPr lang="cs-CZ" sz="1700" dirty="0" err="1" smtClean="0"/>
              <a:t>Endorphin-mediated</a:t>
            </a:r>
            <a:r>
              <a:rPr lang="cs-CZ" sz="1700" dirty="0" smtClean="0"/>
              <a:t> synchrony </a:t>
            </a:r>
            <a:r>
              <a:rPr lang="cs-CZ" sz="1700" dirty="0" err="1" smtClean="0"/>
              <a:t>effects</a:t>
            </a:r>
            <a:r>
              <a:rPr lang="cs-CZ" sz="1700" dirty="0" smtClean="0"/>
              <a:t> on </a:t>
            </a:r>
            <a:r>
              <a:rPr lang="cs-CZ" sz="1700" dirty="0" err="1" smtClean="0"/>
              <a:t>cooperation</a:t>
            </a:r>
            <a:r>
              <a:rPr lang="cs-CZ" sz="1700" dirty="0" smtClean="0"/>
              <a:t>. </a:t>
            </a:r>
            <a:r>
              <a:rPr lang="cs-CZ" sz="1700" dirty="0" err="1" smtClean="0"/>
              <a:t>Biological</a:t>
            </a:r>
            <a:r>
              <a:rPr lang="cs-CZ" sz="1700" dirty="0" smtClean="0"/>
              <a:t> Psychology, 127191-197.</a:t>
            </a:r>
          </a:p>
          <a:p>
            <a:pPr marL="285750" indent="-285750">
              <a:buFont typeface="Arial" panose="020B0604020202020204" pitchFamily="34" charset="0"/>
              <a:buChar char="•"/>
            </a:pPr>
            <a:r>
              <a:rPr lang="en-US" sz="1700" dirty="0" err="1" smtClean="0"/>
              <a:t>Launay</a:t>
            </a:r>
            <a:r>
              <a:rPr lang="en-US" sz="1700" dirty="0" smtClean="0"/>
              <a:t>, J., Dean, R. T., &amp; </a:t>
            </a:r>
            <a:r>
              <a:rPr lang="en-US" sz="1700" dirty="0" err="1" smtClean="0"/>
              <a:t>Bailes</a:t>
            </a:r>
            <a:r>
              <a:rPr lang="en-US" sz="1700" dirty="0" smtClean="0"/>
              <a:t>, F. (2014). </a:t>
            </a:r>
            <a:r>
              <a:rPr lang="en-US" sz="1700" dirty="0" err="1" smtClean="0"/>
              <a:t>Synchronising</a:t>
            </a:r>
            <a:r>
              <a:rPr lang="en-US" sz="1700" dirty="0" smtClean="0"/>
              <a:t> movements with the sounds of a virtual partner enhances partner likeability. Cognitive Processing, 15(4), 491-501</a:t>
            </a:r>
            <a:endParaRPr lang="cs-CZ" sz="1700" dirty="0" smtClean="0"/>
          </a:p>
          <a:p>
            <a:pPr marL="285750" indent="-285750">
              <a:buFont typeface="Arial" panose="020B0604020202020204" pitchFamily="34" charset="0"/>
              <a:buChar char="•"/>
            </a:pPr>
            <a:r>
              <a:rPr lang="en-US" sz="1700" dirty="0" err="1" smtClean="0"/>
              <a:t>Valdesolo</a:t>
            </a:r>
            <a:r>
              <a:rPr lang="en-US" sz="1700" dirty="0" smtClean="0"/>
              <a:t>, P., &amp; </a:t>
            </a:r>
            <a:r>
              <a:rPr lang="en-US" sz="1700" dirty="0" err="1" smtClean="0"/>
              <a:t>DeSteno</a:t>
            </a:r>
            <a:r>
              <a:rPr lang="en-US" sz="1700" dirty="0" smtClean="0"/>
              <a:t>, D. (2007). Moral Hypocrisy: Social Groups and the Flexibility of Virtue. Psychological Science, (8). 689-690.</a:t>
            </a:r>
            <a:endParaRPr lang="cs-CZ" sz="1700" dirty="0" smtClean="0"/>
          </a:p>
          <a:p>
            <a:pPr marL="285750" indent="-285750">
              <a:buFont typeface="Arial" panose="020B0604020202020204" pitchFamily="34" charset="0"/>
              <a:buChar char="•"/>
            </a:pPr>
            <a:r>
              <a:rPr lang="en-US" sz="1700" dirty="0" err="1" smtClean="0"/>
              <a:t>Wiltermuth</a:t>
            </a:r>
            <a:r>
              <a:rPr lang="en-US" sz="1700" dirty="0" smtClean="0"/>
              <a:t>, S. (2012). Synchrony and destructive obedience. Social Influence, 7(2), 78-89. doi:10.1080/15534510.2012.658653</a:t>
            </a:r>
            <a:endParaRPr lang="cs-CZ" sz="1700" dirty="0" smtClean="0"/>
          </a:p>
          <a:p>
            <a:pPr marL="285750" indent="-285750">
              <a:buFont typeface="Arial" panose="020B0604020202020204" pitchFamily="34" charset="0"/>
              <a:buChar char="•"/>
            </a:pPr>
            <a:r>
              <a:rPr lang="en-US" sz="1700" dirty="0" err="1" smtClean="0"/>
              <a:t>Wiltermuth</a:t>
            </a:r>
            <a:r>
              <a:rPr lang="en-US" sz="1700" dirty="0" smtClean="0"/>
              <a:t>, S. S., &amp; Heath, C. (2009). Synchrony and Cooperation. Psychological Science (0956-7976), 20(1), 1-5.</a:t>
            </a:r>
            <a:endParaRPr lang="cs-CZ" sz="1700" dirty="0" smtClean="0"/>
          </a:p>
          <a:p>
            <a:pPr marL="457200" indent="-457200">
              <a:buFont typeface="Arial" panose="020B0604020202020204" pitchFamily="34" charset="0"/>
              <a:buChar char="•"/>
            </a:pPr>
            <a:endParaRPr lang="cs-CZ" sz="3200" b="1" dirty="0"/>
          </a:p>
        </p:txBody>
      </p:sp>
      <p:grpSp>
        <p:nvGrpSpPr>
          <p:cNvPr id="23" name="Skupina 22"/>
          <p:cNvGrpSpPr/>
          <p:nvPr/>
        </p:nvGrpSpPr>
        <p:grpSpPr>
          <a:xfrm>
            <a:off x="511259" y="9314674"/>
            <a:ext cx="7817902" cy="16671390"/>
            <a:chOff x="511259" y="9314674"/>
            <a:chExt cx="7817902" cy="16671390"/>
          </a:xfrm>
        </p:grpSpPr>
        <p:pic>
          <p:nvPicPr>
            <p:cNvPr id="9" name="Obrázek 8"/>
            <p:cNvPicPr>
              <a:picLocks noChangeAspect="1"/>
            </p:cNvPicPr>
            <p:nvPr/>
          </p:nvPicPr>
          <p:blipFill>
            <a:blip r:embed="rId13"/>
            <a:stretch>
              <a:fillRect/>
            </a:stretch>
          </p:blipFill>
          <p:spPr>
            <a:xfrm>
              <a:off x="4202495" y="11214560"/>
              <a:ext cx="1417658" cy="1417658"/>
            </a:xfrm>
            <a:prstGeom prst="rect">
              <a:avLst/>
            </a:prstGeom>
          </p:spPr>
        </p:pic>
        <p:sp>
          <p:nvSpPr>
            <p:cNvPr id="64" name="Šipka doprava 63"/>
            <p:cNvSpPr/>
            <p:nvPr/>
          </p:nvSpPr>
          <p:spPr>
            <a:xfrm rot="5400000">
              <a:off x="3706753" y="20497027"/>
              <a:ext cx="1385851" cy="1185583"/>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51" name="TextovéPole 50"/>
            <p:cNvSpPr txBox="1"/>
            <p:nvPr/>
          </p:nvSpPr>
          <p:spPr>
            <a:xfrm>
              <a:off x="3618349" y="13597861"/>
              <a:ext cx="1680268" cy="2246769"/>
            </a:xfrm>
            <a:prstGeom prst="rect">
              <a:avLst/>
            </a:prstGeom>
            <a:noFill/>
          </p:spPr>
          <p:txBody>
            <a:bodyPr wrap="none" rtlCol="0">
              <a:spAutoFit/>
            </a:bodyPr>
            <a:lstStyle/>
            <a:p>
              <a:r>
                <a:rPr lang="cs-CZ" sz="14000" dirty="0" smtClean="0">
                  <a:solidFill>
                    <a:schemeClr val="accent2"/>
                  </a:solidFill>
                  <a:latin typeface="Snap ITC" panose="04040A07060A02020202" pitchFamily="82" charset="0"/>
                </a:rPr>
                <a:t>+</a:t>
              </a:r>
              <a:endParaRPr lang="cs-CZ" sz="14000" dirty="0">
                <a:solidFill>
                  <a:schemeClr val="accent2"/>
                </a:solidFill>
                <a:latin typeface="Snap ITC" panose="04040A07060A02020202" pitchFamily="82" charset="0"/>
              </a:endParaRPr>
            </a:p>
          </p:txBody>
        </p:sp>
        <p:grpSp>
          <p:nvGrpSpPr>
            <p:cNvPr id="103" name="Skupina 102"/>
            <p:cNvGrpSpPr/>
            <p:nvPr/>
          </p:nvGrpSpPr>
          <p:grpSpPr>
            <a:xfrm>
              <a:off x="565716" y="15389905"/>
              <a:ext cx="7593493" cy="5168379"/>
              <a:chOff x="6435455" y="11101876"/>
              <a:chExt cx="7593493" cy="5168379"/>
            </a:xfrm>
          </p:grpSpPr>
          <p:grpSp>
            <p:nvGrpSpPr>
              <p:cNvPr id="77" name="Skupina 76"/>
              <p:cNvGrpSpPr/>
              <p:nvPr/>
            </p:nvGrpSpPr>
            <p:grpSpPr>
              <a:xfrm>
                <a:off x="6435455" y="11402771"/>
                <a:ext cx="7593493" cy="4867484"/>
                <a:chOff x="6493512" y="11185056"/>
                <a:chExt cx="7593493" cy="4867484"/>
              </a:xfrm>
            </p:grpSpPr>
            <p:pic>
              <p:nvPicPr>
                <p:cNvPr id="21" name="Obrázek 20"/>
                <p:cNvPicPr>
                  <a:picLocks noChangeAspect="1"/>
                </p:cNvPicPr>
                <p:nvPr/>
              </p:nvPicPr>
              <p:blipFill>
                <a:blip r:embed="rId8" cstate="print"/>
                <a:stretch>
                  <a:fillRect/>
                </a:stretch>
              </p:blipFill>
              <p:spPr>
                <a:xfrm>
                  <a:off x="6638082" y="13026979"/>
                  <a:ext cx="2935168" cy="2011350"/>
                </a:xfrm>
                <a:prstGeom prst="rect">
                  <a:avLst/>
                </a:prstGeom>
                <a:ln>
                  <a:solidFill>
                    <a:schemeClr val="tx1"/>
                  </a:solidFill>
                </a:ln>
              </p:spPr>
            </p:pic>
            <p:pic>
              <p:nvPicPr>
                <p:cNvPr id="49" name="Obrázek 48" descr="Obsah obrázku exteriér, obloha, muž&#10;&#10;Popis vygenerován s vysokou mírou spolehlivosti">
                  <a:extLst>
                    <a:ext uri="{FF2B5EF4-FFF2-40B4-BE49-F238E27FC236}">
                      <a16:creationId xmlns:a16="http://schemas.microsoft.com/office/drawing/2014/main" id="{4CF4DF31-C160-44E0-B8EC-8027C93BFCF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770432" y="11244774"/>
                  <a:ext cx="1897480" cy="1285634"/>
                </a:xfrm>
                <a:prstGeom prst="rect">
                  <a:avLst/>
                </a:prstGeom>
              </p:spPr>
            </p:pic>
            <p:pic>
              <p:nvPicPr>
                <p:cNvPr id="52" name="Obrázek 51">
                  <a:extLst>
                    <a:ext uri="{FF2B5EF4-FFF2-40B4-BE49-F238E27FC236}">
                      <a16:creationId xmlns:a16="http://schemas.microsoft.com/office/drawing/2014/main" id="{424961E6-FD15-4D67-BBF6-87B0B93EE52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645978" y="11411382"/>
                  <a:ext cx="2927272" cy="1622294"/>
                </a:xfrm>
                <a:prstGeom prst="rect">
                  <a:avLst/>
                </a:prstGeom>
              </p:spPr>
            </p:pic>
            <p:pic>
              <p:nvPicPr>
                <p:cNvPr id="53" name="Obrázek 52">
                  <a:extLst>
                    <a:ext uri="{FF2B5EF4-FFF2-40B4-BE49-F238E27FC236}">
                      <a16:creationId xmlns:a16="http://schemas.microsoft.com/office/drawing/2014/main" id="{88220B43-730D-42FE-A9D3-B8EE3F33C1A2}"/>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770432" y="12491937"/>
                  <a:ext cx="1897480" cy="1380664"/>
                </a:xfrm>
                <a:prstGeom prst="rect">
                  <a:avLst/>
                </a:prstGeom>
              </p:spPr>
            </p:pic>
            <p:sp>
              <p:nvSpPr>
                <p:cNvPr id="46" name="TextovéPole 45"/>
                <p:cNvSpPr txBox="1"/>
                <p:nvPr/>
              </p:nvSpPr>
              <p:spPr>
                <a:xfrm>
                  <a:off x="12578266" y="12128508"/>
                  <a:ext cx="1508739" cy="1015663"/>
                </a:xfrm>
                <a:prstGeom prst="rect">
                  <a:avLst/>
                </a:prstGeom>
                <a:noFill/>
              </p:spPr>
              <p:txBody>
                <a:bodyPr wrap="square" rtlCol="0">
                  <a:spAutoFit/>
                </a:bodyPr>
                <a:lstStyle/>
                <a:p>
                  <a:pPr algn="ctr"/>
                  <a:r>
                    <a:rPr lang="cs-CZ" sz="2000" dirty="0" smtClean="0"/>
                    <a:t> </a:t>
                  </a:r>
                  <a:r>
                    <a:rPr lang="cs-CZ" sz="2000" dirty="0" smtClean="0"/>
                    <a:t>(</a:t>
                  </a:r>
                  <a:r>
                    <a:rPr lang="cs-CZ" sz="2000" dirty="0" err="1" smtClean="0"/>
                    <a:t>Wiltermuth</a:t>
                  </a:r>
                  <a:r>
                    <a:rPr lang="cs-CZ" sz="2000" dirty="0"/>
                    <a:t> </a:t>
                  </a:r>
                  <a:r>
                    <a:rPr lang="cs-CZ" sz="2000" dirty="0" smtClean="0"/>
                    <a:t>2012)</a:t>
                  </a:r>
                  <a:r>
                    <a:rPr lang="cs-CZ" dirty="0" smtClean="0"/>
                    <a:t> </a:t>
                  </a:r>
                  <a:endParaRPr lang="cs-CZ" dirty="0"/>
                </a:p>
              </p:txBody>
            </p:sp>
            <p:sp>
              <p:nvSpPr>
                <p:cNvPr id="55" name="TextovéPole 54"/>
                <p:cNvSpPr txBox="1"/>
                <p:nvPr/>
              </p:nvSpPr>
              <p:spPr>
                <a:xfrm>
                  <a:off x="11238782" y="11185056"/>
                  <a:ext cx="1665623" cy="400110"/>
                </a:xfrm>
                <a:prstGeom prst="rect">
                  <a:avLst/>
                </a:prstGeom>
                <a:noFill/>
              </p:spPr>
              <p:txBody>
                <a:bodyPr wrap="square" rtlCol="0">
                  <a:spAutoFit/>
                </a:bodyPr>
                <a:lstStyle/>
                <a:p>
                  <a:r>
                    <a:rPr lang="cs-CZ" sz="2000" b="1" dirty="0" err="1" smtClean="0">
                      <a:solidFill>
                        <a:srgbClr val="FF0000"/>
                      </a:solidFill>
                    </a:rPr>
                    <a:t>Cooperation</a:t>
                  </a:r>
                  <a:endParaRPr lang="cs-CZ" sz="2000" b="1" dirty="0" smtClean="0">
                    <a:solidFill>
                      <a:srgbClr val="FF0000"/>
                    </a:solidFill>
                  </a:endParaRPr>
                </a:p>
              </p:txBody>
            </p:sp>
            <p:sp>
              <p:nvSpPr>
                <p:cNvPr id="56" name="TextovéPole 55"/>
                <p:cNvSpPr txBox="1"/>
                <p:nvPr/>
              </p:nvSpPr>
              <p:spPr>
                <a:xfrm>
                  <a:off x="8119162" y="12968219"/>
                  <a:ext cx="1559145" cy="461665"/>
                </a:xfrm>
                <a:prstGeom prst="rect">
                  <a:avLst/>
                </a:prstGeom>
                <a:noFill/>
              </p:spPr>
              <p:txBody>
                <a:bodyPr wrap="none" rtlCol="0">
                  <a:spAutoFit/>
                </a:bodyPr>
                <a:lstStyle/>
                <a:p>
                  <a:r>
                    <a:rPr lang="cs-CZ" sz="2400" b="1" dirty="0" smtClean="0">
                      <a:solidFill>
                        <a:srgbClr val="FF0000"/>
                      </a:solidFill>
                    </a:rPr>
                    <a:t>Synchrony</a:t>
                  </a:r>
                  <a:r>
                    <a:rPr lang="cs-CZ" dirty="0" smtClean="0"/>
                    <a:t> </a:t>
                  </a:r>
                  <a:endParaRPr lang="cs-CZ" dirty="0"/>
                </a:p>
              </p:txBody>
            </p:sp>
            <p:sp>
              <p:nvSpPr>
                <p:cNvPr id="70" name="TextovéPole 69"/>
                <p:cNvSpPr txBox="1"/>
                <p:nvPr/>
              </p:nvSpPr>
              <p:spPr>
                <a:xfrm>
                  <a:off x="6493512" y="15036877"/>
                  <a:ext cx="4239235" cy="1015663"/>
                </a:xfrm>
                <a:prstGeom prst="rect">
                  <a:avLst/>
                </a:prstGeom>
                <a:noFill/>
                <a:ln>
                  <a:noFill/>
                </a:ln>
              </p:spPr>
              <p:txBody>
                <a:bodyPr wrap="square" rtlCol="0">
                  <a:spAutoFit/>
                </a:bodyPr>
                <a:lstStyle/>
                <a:p>
                  <a:pPr algn="ctr"/>
                  <a:r>
                    <a:rPr lang="en-US" sz="2000" dirty="0" smtClean="0"/>
                    <a:t>Synchrony – when people perform the same movements in the same time, rhythm and phase</a:t>
                  </a:r>
                  <a:r>
                    <a:rPr lang="cs-CZ" sz="2000" dirty="0" smtClean="0"/>
                    <a:t>.</a:t>
                  </a:r>
                  <a:endParaRPr lang="en-US" sz="2000" dirty="0"/>
                </a:p>
              </p:txBody>
            </p:sp>
            <p:sp>
              <p:nvSpPr>
                <p:cNvPr id="25" name="Šipka doprava 24"/>
                <p:cNvSpPr/>
                <p:nvPr/>
              </p:nvSpPr>
              <p:spPr>
                <a:xfrm>
                  <a:off x="9539794" y="12546893"/>
                  <a:ext cx="1335695" cy="1001548"/>
                </a:xfrm>
                <a:prstGeom prst="rightArrow">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101" name="Obdélník 100"/>
              <p:cNvSpPr/>
              <p:nvPr/>
            </p:nvSpPr>
            <p:spPr>
              <a:xfrm>
                <a:off x="7316919" y="11101876"/>
                <a:ext cx="3610412" cy="584775"/>
              </a:xfrm>
              <a:prstGeom prst="rect">
                <a:avLst/>
              </a:prstGeom>
            </p:spPr>
            <p:txBody>
              <a:bodyPr wrap="none">
                <a:spAutoFit/>
              </a:bodyPr>
              <a:lstStyle/>
              <a:p>
                <a:r>
                  <a:rPr lang="cs-CZ" sz="3200" b="1" dirty="0" smtClean="0"/>
                  <a:t>SYNCHRONY EFFECT</a:t>
                </a:r>
                <a:endParaRPr lang="cs-CZ" sz="3200" dirty="0"/>
              </a:p>
            </p:txBody>
          </p:sp>
        </p:grpSp>
        <p:grpSp>
          <p:nvGrpSpPr>
            <p:cNvPr id="6" name="Skupina 5"/>
            <p:cNvGrpSpPr/>
            <p:nvPr/>
          </p:nvGrpSpPr>
          <p:grpSpPr>
            <a:xfrm>
              <a:off x="511259" y="9450427"/>
              <a:ext cx="3779688" cy="4951229"/>
              <a:chOff x="127331" y="12629841"/>
              <a:chExt cx="3779688" cy="4951229"/>
            </a:xfrm>
          </p:grpSpPr>
          <p:sp>
            <p:nvSpPr>
              <p:cNvPr id="44" name="TextovéPole 43"/>
              <p:cNvSpPr txBox="1"/>
              <p:nvPr/>
            </p:nvSpPr>
            <p:spPr>
              <a:xfrm>
                <a:off x="326358" y="13087532"/>
                <a:ext cx="3383500" cy="4493538"/>
              </a:xfrm>
              <a:prstGeom prst="rect">
                <a:avLst/>
              </a:prstGeom>
              <a:noFill/>
              <a:ln>
                <a:noFill/>
              </a:ln>
            </p:spPr>
            <p:txBody>
              <a:bodyPr wrap="square" rtlCol="0">
                <a:spAutoFit/>
              </a:bodyPr>
              <a:lstStyle/>
              <a:p>
                <a:pPr algn="ctr"/>
                <a:r>
                  <a:rPr lang="en-US" sz="2500" dirty="0" smtClean="0"/>
                  <a:t>People judge the same transgression less harshly when committed by </a:t>
                </a:r>
                <a:r>
                  <a:rPr lang="cs-CZ" sz="2500" dirty="0" err="1"/>
                  <a:t>themselves</a:t>
                </a:r>
                <a:r>
                  <a:rPr lang="en-US" sz="2500" dirty="0" smtClean="0"/>
                  <a:t> or </a:t>
                </a:r>
                <a:r>
                  <a:rPr lang="en-US" sz="2500" b="1" dirty="0" smtClean="0">
                    <a:solidFill>
                      <a:srgbClr val="FF0000"/>
                    </a:solidFill>
                  </a:rPr>
                  <a:t>in</a:t>
                </a:r>
                <a:r>
                  <a:rPr lang="cs-CZ" sz="2500" b="1" dirty="0" smtClean="0">
                    <a:solidFill>
                      <a:srgbClr val="FF0000"/>
                    </a:solidFill>
                  </a:rPr>
                  <a:t>-</a:t>
                </a:r>
                <a:r>
                  <a:rPr lang="en-US" sz="2500" b="1" dirty="0" smtClean="0">
                    <a:solidFill>
                      <a:srgbClr val="FF0000"/>
                    </a:solidFill>
                  </a:rPr>
                  <a:t>group members</a:t>
                </a:r>
                <a:r>
                  <a:rPr lang="en-US" sz="2500" dirty="0" smtClean="0"/>
                  <a:t> than by others (</a:t>
                </a:r>
                <a:r>
                  <a:rPr lang="en-US" sz="2500" dirty="0" err="1" smtClean="0"/>
                  <a:t>Valdesolo</a:t>
                </a:r>
                <a:r>
                  <a:rPr lang="cs-CZ" sz="2500" dirty="0" smtClean="0"/>
                  <a:t> </a:t>
                </a:r>
                <a:r>
                  <a:rPr lang="de-DE" sz="2500" dirty="0"/>
                  <a:t>&amp;</a:t>
                </a:r>
                <a:r>
                  <a:rPr lang="en-US" sz="2500" dirty="0" smtClean="0"/>
                  <a:t> De</a:t>
                </a:r>
                <a:r>
                  <a:rPr lang="cs-CZ" sz="2500" dirty="0" smtClean="0"/>
                  <a:t>s</a:t>
                </a:r>
                <a:r>
                  <a:rPr lang="en-US" sz="2500" dirty="0" err="1" smtClean="0"/>
                  <a:t>teno</a:t>
                </a:r>
                <a:r>
                  <a:rPr lang="en-US" sz="2500" dirty="0" smtClean="0"/>
                  <a:t> 2007) and punish the </a:t>
                </a:r>
                <a:r>
                  <a:rPr lang="en-US" sz="2500" b="1" dirty="0" smtClean="0">
                    <a:solidFill>
                      <a:srgbClr val="FF0000"/>
                    </a:solidFill>
                  </a:rPr>
                  <a:t>out-group members </a:t>
                </a:r>
                <a:r>
                  <a:rPr lang="en-US" sz="2500" dirty="0" smtClean="0"/>
                  <a:t>more (Jordan et al. 2014).</a:t>
                </a:r>
                <a:endParaRPr lang="en-US" sz="2500" dirty="0"/>
              </a:p>
            </p:txBody>
          </p:sp>
          <p:sp>
            <p:nvSpPr>
              <p:cNvPr id="76" name="TextovéPole 75"/>
              <p:cNvSpPr txBox="1"/>
              <p:nvPr/>
            </p:nvSpPr>
            <p:spPr>
              <a:xfrm>
                <a:off x="127331" y="12629841"/>
                <a:ext cx="3779688" cy="584775"/>
              </a:xfrm>
              <a:prstGeom prst="rect">
                <a:avLst/>
              </a:prstGeom>
              <a:noFill/>
              <a:ln>
                <a:noFill/>
              </a:ln>
            </p:spPr>
            <p:txBody>
              <a:bodyPr wrap="square" rtlCol="0">
                <a:spAutoFit/>
              </a:bodyPr>
              <a:lstStyle/>
              <a:p>
                <a:pPr algn="ctr"/>
                <a:r>
                  <a:rPr lang="cs-CZ" sz="3200" b="1" dirty="0" smtClean="0"/>
                  <a:t>MORAL HYPOCRISY</a:t>
                </a:r>
                <a:endParaRPr lang="cs-CZ" sz="3200" b="1" dirty="0"/>
              </a:p>
            </p:txBody>
          </p:sp>
        </p:grpSp>
        <p:sp>
          <p:nvSpPr>
            <p:cNvPr id="10" name="Obdélník 9"/>
            <p:cNvSpPr/>
            <p:nvPr/>
          </p:nvSpPr>
          <p:spPr>
            <a:xfrm>
              <a:off x="571901" y="9314674"/>
              <a:ext cx="7751075" cy="16671390"/>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0" name="Obrázek 29"/>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825424" y="18378345"/>
              <a:ext cx="1914692" cy="1388995"/>
            </a:xfrm>
            <a:prstGeom prst="rect">
              <a:avLst/>
            </a:prstGeom>
          </p:spPr>
        </p:pic>
        <p:sp>
          <p:nvSpPr>
            <p:cNvPr id="106" name="TextovéPole 105"/>
            <p:cNvSpPr txBox="1"/>
            <p:nvPr/>
          </p:nvSpPr>
          <p:spPr>
            <a:xfrm>
              <a:off x="6631288" y="18283315"/>
              <a:ext cx="1691688" cy="707886"/>
            </a:xfrm>
            <a:prstGeom prst="rect">
              <a:avLst/>
            </a:prstGeom>
            <a:noFill/>
          </p:spPr>
          <p:txBody>
            <a:bodyPr wrap="square" rtlCol="0">
              <a:spAutoFit/>
            </a:bodyPr>
            <a:lstStyle/>
            <a:p>
              <a:pPr algn="ctr"/>
              <a:r>
                <a:rPr lang="cs-CZ" sz="2000" b="1" dirty="0" smtClean="0">
                  <a:solidFill>
                    <a:srgbClr val="FF0000"/>
                  </a:solidFill>
                </a:rPr>
                <a:t> </a:t>
              </a:r>
              <a:r>
                <a:rPr lang="cs-CZ" sz="2000" dirty="0" smtClean="0"/>
                <a:t>(</a:t>
              </a:r>
              <a:r>
                <a:rPr lang="cs-CZ" sz="2000" dirty="0" err="1" smtClean="0"/>
                <a:t>Launay</a:t>
              </a:r>
              <a:r>
                <a:rPr lang="cs-CZ" sz="2000" dirty="0" smtClean="0"/>
                <a:t> et al</a:t>
              </a:r>
              <a:r>
                <a:rPr lang="cs-CZ" sz="2000" dirty="0" smtClean="0"/>
                <a:t>. 2014)</a:t>
              </a:r>
              <a:endParaRPr lang="cs-CZ" dirty="0"/>
            </a:p>
          </p:txBody>
        </p:sp>
        <p:sp>
          <p:nvSpPr>
            <p:cNvPr id="2" name="TextovéPole 1"/>
            <p:cNvSpPr txBox="1"/>
            <p:nvPr/>
          </p:nvSpPr>
          <p:spPr>
            <a:xfrm>
              <a:off x="927667" y="24796124"/>
              <a:ext cx="6643033" cy="954107"/>
            </a:xfrm>
            <a:prstGeom prst="rect">
              <a:avLst/>
            </a:prstGeom>
            <a:noFill/>
          </p:spPr>
          <p:txBody>
            <a:bodyPr wrap="square" rtlCol="0">
              <a:spAutoFit/>
            </a:bodyPr>
            <a:lstStyle/>
            <a:p>
              <a:pPr algn="ctr"/>
              <a:r>
                <a:rPr lang="en-US" sz="2800" dirty="0" smtClean="0"/>
                <a:t>Could be synchrony one of factors affecting moral judgements?</a:t>
              </a:r>
              <a:endParaRPr lang="en-US" sz="2800" dirty="0"/>
            </a:p>
          </p:txBody>
        </p:sp>
        <p:sp>
          <p:nvSpPr>
            <p:cNvPr id="66" name="TextovéPole 65"/>
            <p:cNvSpPr txBox="1"/>
            <p:nvPr/>
          </p:nvSpPr>
          <p:spPr>
            <a:xfrm>
              <a:off x="6717741" y="15685035"/>
              <a:ext cx="1611420" cy="707886"/>
            </a:xfrm>
            <a:prstGeom prst="rect">
              <a:avLst/>
            </a:prstGeom>
            <a:noFill/>
          </p:spPr>
          <p:txBody>
            <a:bodyPr wrap="square" rtlCol="0">
              <a:spAutoFit/>
            </a:bodyPr>
            <a:lstStyle/>
            <a:p>
              <a:r>
                <a:rPr lang="cs-CZ" sz="2000" dirty="0" smtClean="0"/>
                <a:t>(</a:t>
              </a:r>
              <a:r>
                <a:rPr lang="cs-CZ" sz="2000" dirty="0" err="1" smtClean="0"/>
                <a:t>Wiltermuth</a:t>
              </a:r>
              <a:r>
                <a:rPr lang="cs-CZ" sz="2000" dirty="0" smtClean="0"/>
                <a:t> </a:t>
              </a:r>
              <a:r>
                <a:rPr lang="de-DE" sz="2000" dirty="0" smtClean="0"/>
                <a:t>&amp;</a:t>
              </a:r>
              <a:r>
                <a:rPr lang="cs-CZ" sz="2000" dirty="0" smtClean="0"/>
                <a:t> Heat 2009)</a:t>
              </a:r>
              <a:endParaRPr lang="cs-CZ" sz="2000" dirty="0"/>
            </a:p>
          </p:txBody>
        </p:sp>
        <p:sp>
          <p:nvSpPr>
            <p:cNvPr id="71" name="TextovéPole 70"/>
            <p:cNvSpPr txBox="1"/>
            <p:nvPr/>
          </p:nvSpPr>
          <p:spPr>
            <a:xfrm>
              <a:off x="5418353" y="16957751"/>
              <a:ext cx="1665623" cy="400110"/>
            </a:xfrm>
            <a:prstGeom prst="rect">
              <a:avLst/>
            </a:prstGeom>
            <a:noFill/>
          </p:spPr>
          <p:txBody>
            <a:bodyPr wrap="square" rtlCol="0">
              <a:spAutoFit/>
            </a:bodyPr>
            <a:lstStyle/>
            <a:p>
              <a:r>
                <a:rPr lang="cs-CZ" sz="2000" b="1" dirty="0" err="1" smtClean="0">
                  <a:solidFill>
                    <a:srgbClr val="FF0000"/>
                  </a:solidFill>
                </a:rPr>
                <a:t>Conformity</a:t>
              </a:r>
              <a:endParaRPr lang="cs-CZ" sz="2000" b="1" dirty="0" smtClean="0">
                <a:solidFill>
                  <a:srgbClr val="FF0000"/>
                </a:solidFill>
              </a:endParaRPr>
            </a:p>
          </p:txBody>
        </p:sp>
        <p:sp>
          <p:nvSpPr>
            <p:cNvPr id="75" name="TextovéPole 74"/>
            <p:cNvSpPr txBox="1"/>
            <p:nvPr/>
          </p:nvSpPr>
          <p:spPr>
            <a:xfrm>
              <a:off x="5589737" y="18299351"/>
              <a:ext cx="1665623" cy="400110"/>
            </a:xfrm>
            <a:prstGeom prst="rect">
              <a:avLst/>
            </a:prstGeom>
            <a:noFill/>
          </p:spPr>
          <p:txBody>
            <a:bodyPr wrap="square" rtlCol="0">
              <a:spAutoFit/>
            </a:bodyPr>
            <a:lstStyle/>
            <a:p>
              <a:r>
                <a:rPr lang="cs-CZ" sz="2000" b="1" dirty="0" err="1" smtClean="0">
                  <a:solidFill>
                    <a:srgbClr val="FF0000"/>
                  </a:solidFill>
                </a:rPr>
                <a:t>Sympathy</a:t>
              </a:r>
              <a:endParaRPr lang="cs-CZ" sz="2000" b="1" dirty="0" smtClean="0">
                <a:solidFill>
                  <a:srgbClr val="FF0000"/>
                </a:solidFill>
              </a:endParaRPr>
            </a:p>
          </p:txBody>
        </p:sp>
        <p:pic>
          <p:nvPicPr>
            <p:cNvPr id="79" name="Obrázek 78">
              <a:extLst>
                <a:ext uri="{FF2B5EF4-FFF2-40B4-BE49-F238E27FC236}">
                  <a16:creationId xmlns:a16="http://schemas.microsoft.com/office/drawing/2014/main" id="{424961E6-FD15-4D67-BBF6-87B0B93EE52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199633" y="9538213"/>
              <a:ext cx="3959575" cy="1716939"/>
            </a:xfrm>
            <a:prstGeom prst="rect">
              <a:avLst/>
            </a:prstGeom>
          </p:spPr>
        </p:pic>
        <p:pic>
          <p:nvPicPr>
            <p:cNvPr id="4" name="Obrázek 3"/>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202495" y="12609677"/>
              <a:ext cx="3956713" cy="1512485"/>
            </a:xfrm>
            <a:prstGeom prst="rect">
              <a:avLst/>
            </a:prstGeom>
          </p:spPr>
        </p:pic>
        <p:pic>
          <p:nvPicPr>
            <p:cNvPr id="5" name="Obrázek 4"/>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607835" y="11255152"/>
              <a:ext cx="2553784" cy="1342193"/>
            </a:xfrm>
            <a:prstGeom prst="rect">
              <a:avLst/>
            </a:prstGeom>
          </p:spPr>
        </p:pic>
        <p:cxnSp>
          <p:nvCxnSpPr>
            <p:cNvPr id="19" name="Přímá spojnice 18"/>
            <p:cNvCxnSpPr/>
            <p:nvPr/>
          </p:nvCxnSpPr>
          <p:spPr>
            <a:xfrm flipH="1">
              <a:off x="5589737" y="11238667"/>
              <a:ext cx="2844" cy="1371010"/>
            </a:xfrm>
            <a:prstGeom prst="line">
              <a:avLst/>
            </a:prstGeom>
          </p:spPr>
          <p:style>
            <a:lnRef idx="1">
              <a:schemeClr val="dk1"/>
            </a:lnRef>
            <a:fillRef idx="0">
              <a:schemeClr val="dk1"/>
            </a:fillRef>
            <a:effectRef idx="0">
              <a:schemeClr val="dk1"/>
            </a:effectRef>
            <a:fontRef idx="minor">
              <a:schemeClr val="tx1"/>
            </a:fontRef>
          </p:style>
        </p:cxnSp>
      </p:grpSp>
    </p:spTree>
    <p:extLst>
      <p:ext uri="{BB962C8B-B14F-4D97-AF65-F5344CB8AC3E}">
        <p14:creationId xmlns:p14="http://schemas.microsoft.com/office/powerpoint/2010/main" val="193260506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48F19E0FD677F44B63F2FD0B3FE5CB6" ma:contentTypeVersion="10" ma:contentTypeDescription="Vytvoří nový dokument" ma:contentTypeScope="" ma:versionID="ef1012cfeec42a7158d5d9a145cf70cb">
  <xsd:schema xmlns:xsd="http://www.w3.org/2001/XMLSchema" xmlns:xs="http://www.w3.org/2001/XMLSchema" xmlns:p="http://schemas.microsoft.com/office/2006/metadata/properties" xmlns:ns2="9eec8686-ab24-4e66-ae25-c50b6bac359d" targetNamespace="http://schemas.microsoft.com/office/2006/metadata/properties" ma:root="true" ma:fieldsID="af22878d8e5395de7614c38b4f792914" ns2:_="">
    <xsd:import namespace="9eec8686-ab24-4e66-ae25-c50b6bac359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ec8686-ab24-4e66-ae25-c50b6bac35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982BAE-4072-40D6-A438-634C01EFBD93}"/>
</file>

<file path=customXml/itemProps2.xml><?xml version="1.0" encoding="utf-8"?>
<ds:datastoreItem xmlns:ds="http://schemas.openxmlformats.org/officeDocument/2006/customXml" ds:itemID="{7495293B-9A44-4BDE-9E1D-93D04FA06592}"/>
</file>

<file path=customXml/itemProps3.xml><?xml version="1.0" encoding="utf-8"?>
<ds:datastoreItem xmlns:ds="http://schemas.openxmlformats.org/officeDocument/2006/customXml" ds:itemID="{5F51B0B2-776B-45C6-ADC4-7A99F1CEC202}"/>
</file>

<file path=docProps/app.xml><?xml version="1.0" encoding="utf-8"?>
<Properties xmlns="http://schemas.openxmlformats.org/officeDocument/2006/extended-properties" xmlns:vt="http://schemas.openxmlformats.org/officeDocument/2006/docPropsVTypes">
  <Template>Office Theme</Template>
  <TotalTime>626</TotalTime>
  <Words>652</Words>
  <Application>Microsoft Office PowerPoint</Application>
  <PresentationFormat>Vlastní</PresentationFormat>
  <Paragraphs>45</Paragraphs>
  <Slides>1</Slides>
  <Notes>0</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vt:i4>
      </vt:variant>
    </vt:vector>
  </HeadingPairs>
  <TitlesOfParts>
    <vt:vector size="6" baseType="lpstr">
      <vt:lpstr>Arial</vt:lpstr>
      <vt:lpstr>Calibri</vt:lpstr>
      <vt:lpstr>Calibri Light</vt:lpstr>
      <vt:lpstr>Snap ITC</vt:lpstr>
      <vt:lpstr>Motiv Office</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Eva Kundtová Klocová</dc:creator>
  <cp:lastModifiedBy>Radim Chvaja</cp:lastModifiedBy>
  <cp:revision>53</cp:revision>
  <dcterms:created xsi:type="dcterms:W3CDTF">2017-10-29T23:02:35Z</dcterms:created>
  <dcterms:modified xsi:type="dcterms:W3CDTF">2018-04-27T10:10:05Z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0x010100548F19E0FD677F44B63F2FD0B3FE5CB6</vt:lpwstr>
  </property>
</Properties>
</file>